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28"/>
  </p:notesMasterIdLst>
  <p:sldIdLst>
    <p:sldId id="274" r:id="rId2"/>
    <p:sldId id="346" r:id="rId3"/>
    <p:sldId id="330" r:id="rId4"/>
    <p:sldId id="342" r:id="rId5"/>
    <p:sldId id="302" r:id="rId6"/>
    <p:sldId id="343" r:id="rId7"/>
    <p:sldId id="344" r:id="rId8"/>
    <p:sldId id="345" r:id="rId9"/>
    <p:sldId id="271" r:id="rId10"/>
    <p:sldId id="366" r:id="rId11"/>
    <p:sldId id="373" r:id="rId12"/>
    <p:sldId id="347" r:id="rId13"/>
    <p:sldId id="368" r:id="rId14"/>
    <p:sldId id="348" r:id="rId15"/>
    <p:sldId id="369" r:id="rId16"/>
    <p:sldId id="370" r:id="rId17"/>
    <p:sldId id="371" r:id="rId18"/>
    <p:sldId id="351" r:id="rId19"/>
    <p:sldId id="376" r:id="rId20"/>
    <p:sldId id="360" r:id="rId21"/>
    <p:sldId id="372" r:id="rId22"/>
    <p:sldId id="354" r:id="rId23"/>
    <p:sldId id="374" r:id="rId24"/>
    <p:sldId id="375" r:id="rId25"/>
    <p:sldId id="461" r:id="rId26"/>
    <p:sldId id="32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CC66"/>
    <a:srgbClr val="FFFFCC"/>
    <a:srgbClr val="FBF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660B2-DBAC-49B3-AA69-28901FC6C9D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75BE4BB-4FD2-4BC9-929D-93F99B56E46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id-ID" sz="1800" b="0" dirty="0"/>
            <a:t>Kerugian</a:t>
          </a:r>
        </a:p>
        <a:p>
          <a:pPr>
            <a:lnSpc>
              <a:spcPct val="50000"/>
            </a:lnSpc>
          </a:pPr>
          <a:r>
            <a:rPr lang="id-ID" sz="1800" b="0" dirty="0"/>
            <a:t>KN</a:t>
          </a:r>
          <a:endParaRPr lang="en-US" sz="1800" b="0" dirty="0"/>
        </a:p>
      </dgm:t>
    </dgm:pt>
    <dgm:pt modelId="{90579501-D916-4371-9B9F-9F38A7049499}" type="parTrans" cxnId="{4AA7194B-775F-41D5-A7B5-1AD34304E96A}">
      <dgm:prSet/>
      <dgm:spPr/>
      <dgm:t>
        <a:bodyPr/>
        <a:lstStyle/>
        <a:p>
          <a:endParaRPr lang="id-ID"/>
        </a:p>
      </dgm:t>
    </dgm:pt>
    <dgm:pt modelId="{3B962104-041A-49A3-AA4B-A24042F8ECAC}" type="sibTrans" cxnId="{4AA7194B-775F-41D5-A7B5-1AD34304E96A}">
      <dgm:prSet/>
      <dgm:spPr/>
      <dgm:t>
        <a:bodyPr/>
        <a:lstStyle/>
        <a:p>
          <a:endParaRPr lang="id-ID"/>
        </a:p>
      </dgm:t>
    </dgm:pt>
    <dgm:pt modelId="{D9F1B944-8C44-43B2-A54A-5CDA36C61DC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id-ID" sz="2000" b="0" dirty="0"/>
            <a:t>Janji/</a:t>
          </a:r>
        </a:p>
        <a:p>
          <a:pPr>
            <a:lnSpc>
              <a:spcPct val="50000"/>
            </a:lnSpc>
          </a:pPr>
          <a:r>
            <a:rPr lang="id-ID" sz="2000" b="0" dirty="0"/>
            <a:t>suap</a:t>
          </a:r>
        </a:p>
      </dgm:t>
    </dgm:pt>
    <dgm:pt modelId="{8110EC49-55F6-425A-A327-E332EBFBC560}" type="parTrans" cxnId="{16D6A44F-2792-483C-9AD2-7C6297330608}">
      <dgm:prSet/>
      <dgm:spPr/>
      <dgm:t>
        <a:bodyPr/>
        <a:lstStyle/>
        <a:p>
          <a:endParaRPr lang="id-ID"/>
        </a:p>
      </dgm:t>
    </dgm:pt>
    <dgm:pt modelId="{CCCC5C11-3E5B-48C6-82A3-B1D3DCDB06C3}" type="sibTrans" cxnId="{16D6A44F-2792-483C-9AD2-7C6297330608}">
      <dgm:prSet/>
      <dgm:spPr/>
      <dgm:t>
        <a:bodyPr/>
        <a:lstStyle/>
        <a:p>
          <a:endParaRPr lang="id-ID"/>
        </a:p>
      </dgm:t>
    </dgm:pt>
    <dgm:pt modelId="{E38CFDC9-B930-402D-BBB4-81E395BD202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id-ID" sz="1600" b="0" dirty="0"/>
            <a:t>Penggelapan</a:t>
          </a:r>
        </a:p>
        <a:p>
          <a:pPr>
            <a:lnSpc>
              <a:spcPct val="50000"/>
            </a:lnSpc>
          </a:pPr>
          <a:r>
            <a:rPr lang="id-ID" sz="1600" b="0" dirty="0"/>
            <a:t>Dalam</a:t>
          </a:r>
        </a:p>
        <a:p>
          <a:pPr>
            <a:lnSpc>
              <a:spcPct val="50000"/>
            </a:lnSpc>
          </a:pPr>
          <a:r>
            <a:rPr lang="id-ID" sz="1600" b="0" dirty="0"/>
            <a:t>jabatan</a:t>
          </a:r>
        </a:p>
      </dgm:t>
    </dgm:pt>
    <dgm:pt modelId="{43B24990-7A1B-4ED0-B564-7B4D5082A921}" type="parTrans" cxnId="{5DD180BD-698C-44BD-8BF5-107B14B5768E}">
      <dgm:prSet/>
      <dgm:spPr/>
      <dgm:t>
        <a:bodyPr/>
        <a:lstStyle/>
        <a:p>
          <a:endParaRPr lang="id-ID"/>
        </a:p>
      </dgm:t>
    </dgm:pt>
    <dgm:pt modelId="{B33341F3-426C-4CD0-AD4A-272A97643B5B}" type="sibTrans" cxnId="{5DD180BD-698C-44BD-8BF5-107B14B5768E}">
      <dgm:prSet/>
      <dgm:spPr/>
      <dgm:t>
        <a:bodyPr/>
        <a:lstStyle/>
        <a:p>
          <a:endParaRPr lang="id-ID"/>
        </a:p>
      </dgm:t>
    </dgm:pt>
    <dgm:pt modelId="{3F66E185-611B-478D-9175-D0DF5F96DC7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id-ID" sz="1600" b="0" dirty="0"/>
            <a:t>Pemerasan/</a:t>
          </a:r>
        </a:p>
        <a:p>
          <a:pPr>
            <a:lnSpc>
              <a:spcPct val="50000"/>
            </a:lnSpc>
          </a:pPr>
          <a:r>
            <a:rPr lang="id-ID" sz="1600" b="0" dirty="0"/>
            <a:t>pungli</a:t>
          </a:r>
        </a:p>
      </dgm:t>
    </dgm:pt>
    <dgm:pt modelId="{E3AB4962-D6DA-4D51-85FA-D26063F302C2}" type="parTrans" cxnId="{7C3FFE8E-22AF-4EEB-9A56-E1ABFFBDD154}">
      <dgm:prSet/>
      <dgm:spPr/>
      <dgm:t>
        <a:bodyPr/>
        <a:lstStyle/>
        <a:p>
          <a:endParaRPr lang="id-ID"/>
        </a:p>
      </dgm:t>
    </dgm:pt>
    <dgm:pt modelId="{13423FD2-7BBF-4957-B3ED-5BDF03D4A199}" type="sibTrans" cxnId="{7C3FFE8E-22AF-4EEB-9A56-E1ABFFBDD154}">
      <dgm:prSet/>
      <dgm:spPr/>
      <dgm:t>
        <a:bodyPr/>
        <a:lstStyle/>
        <a:p>
          <a:endParaRPr lang="id-ID"/>
        </a:p>
      </dgm:t>
    </dgm:pt>
    <dgm:pt modelId="{3296CEAA-84CA-46F0-82F4-2DCD0E4C77C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id-ID" sz="1800" b="0" dirty="0"/>
            <a:t>Perbuatan</a:t>
          </a:r>
        </a:p>
        <a:p>
          <a:pPr>
            <a:lnSpc>
              <a:spcPct val="50000"/>
            </a:lnSpc>
          </a:pPr>
          <a:r>
            <a:rPr lang="id-ID" sz="1800" b="0" dirty="0"/>
            <a:t>curang</a:t>
          </a:r>
        </a:p>
      </dgm:t>
    </dgm:pt>
    <dgm:pt modelId="{A8CEC276-8602-47BB-989D-38DC09A8210B}" type="parTrans" cxnId="{F987A7AD-FC42-42D4-B888-0C994B73B3A3}">
      <dgm:prSet/>
      <dgm:spPr/>
      <dgm:t>
        <a:bodyPr/>
        <a:lstStyle/>
        <a:p>
          <a:endParaRPr lang="id-ID"/>
        </a:p>
      </dgm:t>
    </dgm:pt>
    <dgm:pt modelId="{78859125-C1E0-46B9-9086-8489A1532441}" type="sibTrans" cxnId="{F987A7AD-FC42-42D4-B888-0C994B73B3A3}">
      <dgm:prSet/>
      <dgm:spPr/>
      <dgm:t>
        <a:bodyPr/>
        <a:lstStyle/>
        <a:p>
          <a:endParaRPr lang="id-ID"/>
        </a:p>
      </dgm:t>
    </dgm:pt>
    <dgm:pt modelId="{E78B948E-D1AC-4369-A478-7067E4B94AA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</a:pPr>
          <a:r>
            <a:rPr lang="id-ID" b="0" dirty="0"/>
            <a:t>Benturan kepentingan</a:t>
          </a:r>
        </a:p>
        <a:p>
          <a:pPr>
            <a:lnSpc>
              <a:spcPct val="50000"/>
            </a:lnSpc>
          </a:pPr>
          <a:r>
            <a:rPr lang="id-ID" b="0" dirty="0"/>
            <a:t>PBJ</a:t>
          </a:r>
        </a:p>
      </dgm:t>
    </dgm:pt>
    <dgm:pt modelId="{4870AA42-9299-413E-8D64-32A903A287C8}" type="parTrans" cxnId="{92134746-21CF-479D-801F-38D7E47C4C7D}">
      <dgm:prSet/>
      <dgm:spPr/>
      <dgm:t>
        <a:bodyPr/>
        <a:lstStyle/>
        <a:p>
          <a:endParaRPr lang="id-ID"/>
        </a:p>
      </dgm:t>
    </dgm:pt>
    <dgm:pt modelId="{47BDA47B-4FF3-46DA-A385-6D6175879575}" type="sibTrans" cxnId="{92134746-21CF-479D-801F-38D7E47C4C7D}">
      <dgm:prSet/>
      <dgm:spPr/>
      <dgm:t>
        <a:bodyPr/>
        <a:lstStyle/>
        <a:p>
          <a:endParaRPr lang="id-ID"/>
        </a:p>
      </dgm:t>
    </dgm:pt>
    <dgm:pt modelId="{CDD212C4-861B-47B0-8593-AEB5C68EEB6B}">
      <dgm:prSet phldrT="[Text]" custT="1"/>
      <dgm:spPr>
        <a:solidFill>
          <a:srgbClr val="FF0000"/>
        </a:solidFill>
      </dgm:spPr>
      <dgm:t>
        <a:bodyPr/>
        <a:lstStyle/>
        <a:p>
          <a:r>
            <a: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Gratifikasi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 12 b</a:t>
          </a:r>
          <a:endParaRPr lang="id-ID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67C95-E3E7-46BC-9ED6-694A838A7996}" type="parTrans" cxnId="{0EE70104-02E2-4546-8D8E-6574A976FC40}">
      <dgm:prSet/>
      <dgm:spPr/>
      <dgm:t>
        <a:bodyPr/>
        <a:lstStyle/>
        <a:p>
          <a:endParaRPr lang="id-ID"/>
        </a:p>
      </dgm:t>
    </dgm:pt>
    <dgm:pt modelId="{281B08D6-2E9B-48AE-A2E7-FD63DDD62D8E}" type="sibTrans" cxnId="{0EE70104-02E2-4546-8D8E-6574A976FC40}">
      <dgm:prSet/>
      <dgm:spPr/>
      <dgm:t>
        <a:bodyPr/>
        <a:lstStyle/>
        <a:p>
          <a:endParaRPr lang="id-ID"/>
        </a:p>
      </dgm:t>
    </dgm:pt>
    <dgm:pt modelId="{AF6A00C6-B602-49F4-8A9C-7DD6227087E4}" type="pres">
      <dgm:prSet presAssocID="{C5D660B2-DBAC-49B3-AA69-28901FC6C9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EE9166-3C36-424B-95DE-5306866EB1CF}" type="pres">
      <dgm:prSet presAssocID="{475BE4BB-4FD2-4BC9-929D-93F99B56E46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C0CC3-36B2-4E5D-887E-FD8C6E7AACA9}" type="pres">
      <dgm:prSet presAssocID="{475BE4BB-4FD2-4BC9-929D-93F99B56E468}" presName="spNode" presStyleCnt="0"/>
      <dgm:spPr/>
    </dgm:pt>
    <dgm:pt modelId="{95543B34-39E9-4E26-9FF4-DF72453A02BA}" type="pres">
      <dgm:prSet presAssocID="{3B962104-041A-49A3-AA4B-A24042F8ECA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6E81FC29-1650-474C-BFB4-4ED1B1CCA441}" type="pres">
      <dgm:prSet presAssocID="{D9F1B944-8C44-43B2-A54A-5CDA36C61DCB}" presName="node" presStyleLbl="node1" presStyleIdx="1" presStyleCnt="7" custRadScaleRad="98938" custRadScaleInc="4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F765E-D2DB-4573-8EE6-FE2BD45504E1}" type="pres">
      <dgm:prSet presAssocID="{D9F1B944-8C44-43B2-A54A-5CDA36C61DCB}" presName="spNode" presStyleCnt="0"/>
      <dgm:spPr/>
    </dgm:pt>
    <dgm:pt modelId="{DF3E915B-838B-44C9-8A25-42195253D1F3}" type="pres">
      <dgm:prSet presAssocID="{CCCC5C11-3E5B-48C6-82A3-B1D3DCDB06C3}" presName="sibTrans" presStyleLbl="sibTrans1D1" presStyleIdx="1" presStyleCnt="7"/>
      <dgm:spPr/>
      <dgm:t>
        <a:bodyPr/>
        <a:lstStyle/>
        <a:p>
          <a:endParaRPr lang="en-US"/>
        </a:p>
      </dgm:t>
    </dgm:pt>
    <dgm:pt modelId="{F670E4E3-DE9E-41B2-B8C8-4D5C10BF95F2}" type="pres">
      <dgm:prSet presAssocID="{E38CFDC9-B930-402D-BBB4-81E395BD2028}" presName="node" presStyleLbl="node1" presStyleIdx="2" presStyleCnt="7" custScaleX="131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4447C-AA8E-4469-A071-CECFC5770265}" type="pres">
      <dgm:prSet presAssocID="{E38CFDC9-B930-402D-BBB4-81E395BD2028}" presName="spNode" presStyleCnt="0"/>
      <dgm:spPr/>
    </dgm:pt>
    <dgm:pt modelId="{5EF42ACC-65F9-47CB-8705-3AD90DCCE5D5}" type="pres">
      <dgm:prSet presAssocID="{B33341F3-426C-4CD0-AD4A-272A97643B5B}" presName="sibTrans" presStyleLbl="sibTrans1D1" presStyleIdx="2" presStyleCnt="7"/>
      <dgm:spPr/>
      <dgm:t>
        <a:bodyPr/>
        <a:lstStyle/>
        <a:p>
          <a:endParaRPr lang="en-US"/>
        </a:p>
      </dgm:t>
    </dgm:pt>
    <dgm:pt modelId="{30B38A4F-012B-49BB-86C7-7A5BAD83251E}" type="pres">
      <dgm:prSet presAssocID="{3F66E185-611B-478D-9175-D0DF5F96DC70}" presName="node" presStyleLbl="node1" presStyleIdx="3" presStyleCnt="7" custScaleX="127888" custRadScaleRad="102431" custRadScaleInc="-27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31AB3-B27D-444F-8191-D3ECF46BFD06}" type="pres">
      <dgm:prSet presAssocID="{3F66E185-611B-478D-9175-D0DF5F96DC70}" presName="spNode" presStyleCnt="0"/>
      <dgm:spPr/>
    </dgm:pt>
    <dgm:pt modelId="{93B8FCDB-6CBC-4240-BBEF-EE69F95839F4}" type="pres">
      <dgm:prSet presAssocID="{13423FD2-7BBF-4957-B3ED-5BDF03D4A199}" presName="sibTrans" presStyleLbl="sibTrans1D1" presStyleIdx="3" presStyleCnt="7"/>
      <dgm:spPr/>
      <dgm:t>
        <a:bodyPr/>
        <a:lstStyle/>
        <a:p>
          <a:endParaRPr lang="en-US"/>
        </a:p>
      </dgm:t>
    </dgm:pt>
    <dgm:pt modelId="{377B4093-455A-4EF3-9DC1-DDEC84AA6F35}" type="pres">
      <dgm:prSet presAssocID="{3296CEAA-84CA-46F0-82F4-2DCD0E4C77CF}" presName="node" presStyleLbl="node1" presStyleIdx="4" presStyleCnt="7" custScaleX="145776" custRadScaleRad="101184" custRadScaleInc="6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E796D-BF2B-4C7F-98F5-29AED3416F79}" type="pres">
      <dgm:prSet presAssocID="{3296CEAA-84CA-46F0-82F4-2DCD0E4C77CF}" presName="spNode" presStyleCnt="0"/>
      <dgm:spPr/>
    </dgm:pt>
    <dgm:pt modelId="{7A6AB6CB-ED03-4182-AAB5-0974A63250D4}" type="pres">
      <dgm:prSet presAssocID="{78859125-C1E0-46B9-9086-8489A1532441}" presName="sibTrans" presStyleLbl="sibTrans1D1" presStyleIdx="4" presStyleCnt="7"/>
      <dgm:spPr/>
      <dgm:t>
        <a:bodyPr/>
        <a:lstStyle/>
        <a:p>
          <a:endParaRPr lang="en-US"/>
        </a:p>
      </dgm:t>
    </dgm:pt>
    <dgm:pt modelId="{D2D208F7-87A4-41AC-92FC-DAE7FF1F52EB}" type="pres">
      <dgm:prSet presAssocID="{E78B948E-D1AC-4369-A478-7067E4B94AA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8B771-4A9C-4B2F-989D-557748B1C167}" type="pres">
      <dgm:prSet presAssocID="{E78B948E-D1AC-4369-A478-7067E4B94AAB}" presName="spNode" presStyleCnt="0"/>
      <dgm:spPr/>
    </dgm:pt>
    <dgm:pt modelId="{DBF22BC9-5C4F-4A77-B141-BF1060A04F12}" type="pres">
      <dgm:prSet presAssocID="{47BDA47B-4FF3-46DA-A385-6D6175879575}" presName="sibTrans" presStyleLbl="sibTrans1D1" presStyleIdx="5" presStyleCnt="7"/>
      <dgm:spPr/>
      <dgm:t>
        <a:bodyPr/>
        <a:lstStyle/>
        <a:p>
          <a:endParaRPr lang="en-US"/>
        </a:p>
      </dgm:t>
    </dgm:pt>
    <dgm:pt modelId="{A883006B-812F-4B40-BD1E-AD73B2E341B7}" type="pres">
      <dgm:prSet presAssocID="{CDD212C4-861B-47B0-8593-AEB5C68EEB6B}" presName="node" presStyleLbl="node1" presStyleIdx="6" presStyleCnt="7" custScaleX="128923" custRadScaleRad="100331" custRadScaleInc="-10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AB251-329D-4701-9607-C6A56EAEBBDE}" type="pres">
      <dgm:prSet presAssocID="{CDD212C4-861B-47B0-8593-AEB5C68EEB6B}" presName="spNode" presStyleCnt="0"/>
      <dgm:spPr/>
    </dgm:pt>
    <dgm:pt modelId="{6DFA9B95-8003-495B-AD15-BDB5B21DC45B}" type="pres">
      <dgm:prSet presAssocID="{281B08D6-2E9B-48AE-A2E7-FD63DDD62D8E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F987A7AD-FC42-42D4-B888-0C994B73B3A3}" srcId="{C5D660B2-DBAC-49B3-AA69-28901FC6C9DC}" destId="{3296CEAA-84CA-46F0-82F4-2DCD0E4C77CF}" srcOrd="4" destOrd="0" parTransId="{A8CEC276-8602-47BB-989D-38DC09A8210B}" sibTransId="{78859125-C1E0-46B9-9086-8489A1532441}"/>
    <dgm:cxn modelId="{AE5D57F6-B768-45A2-B02B-130E98ECD996}" type="presOf" srcId="{3296CEAA-84CA-46F0-82F4-2DCD0E4C77CF}" destId="{377B4093-455A-4EF3-9DC1-DDEC84AA6F35}" srcOrd="0" destOrd="0" presId="urn:microsoft.com/office/officeart/2005/8/layout/cycle6"/>
    <dgm:cxn modelId="{B982F14F-999E-4D3E-85FF-64744C430080}" type="presOf" srcId="{47BDA47B-4FF3-46DA-A385-6D6175879575}" destId="{DBF22BC9-5C4F-4A77-B141-BF1060A04F12}" srcOrd="0" destOrd="0" presId="urn:microsoft.com/office/officeart/2005/8/layout/cycle6"/>
    <dgm:cxn modelId="{BC11DB14-5EDC-406C-B0DF-959BE619C177}" type="presOf" srcId="{D9F1B944-8C44-43B2-A54A-5CDA36C61DCB}" destId="{6E81FC29-1650-474C-BFB4-4ED1B1CCA441}" srcOrd="0" destOrd="0" presId="urn:microsoft.com/office/officeart/2005/8/layout/cycle6"/>
    <dgm:cxn modelId="{D3D2B704-39A2-4125-B081-3FB4EEA89860}" type="presOf" srcId="{C5D660B2-DBAC-49B3-AA69-28901FC6C9DC}" destId="{AF6A00C6-B602-49F4-8A9C-7DD6227087E4}" srcOrd="0" destOrd="0" presId="urn:microsoft.com/office/officeart/2005/8/layout/cycle6"/>
    <dgm:cxn modelId="{5E00FB80-39A1-45AE-81BC-B804B02B0DC7}" type="presOf" srcId="{CDD212C4-861B-47B0-8593-AEB5C68EEB6B}" destId="{A883006B-812F-4B40-BD1E-AD73B2E341B7}" srcOrd="0" destOrd="0" presId="urn:microsoft.com/office/officeart/2005/8/layout/cycle6"/>
    <dgm:cxn modelId="{3B728320-AFCD-4790-95EA-639EE9D7798A}" type="presOf" srcId="{3B962104-041A-49A3-AA4B-A24042F8ECAC}" destId="{95543B34-39E9-4E26-9FF4-DF72453A02BA}" srcOrd="0" destOrd="0" presId="urn:microsoft.com/office/officeart/2005/8/layout/cycle6"/>
    <dgm:cxn modelId="{0EE70104-02E2-4546-8D8E-6574A976FC40}" srcId="{C5D660B2-DBAC-49B3-AA69-28901FC6C9DC}" destId="{CDD212C4-861B-47B0-8593-AEB5C68EEB6B}" srcOrd="6" destOrd="0" parTransId="{81167C95-E3E7-46BC-9ED6-694A838A7996}" sibTransId="{281B08D6-2E9B-48AE-A2E7-FD63DDD62D8E}"/>
    <dgm:cxn modelId="{BCFD5A9C-AE23-4BAD-9513-856777BE4EBF}" type="presOf" srcId="{78859125-C1E0-46B9-9086-8489A1532441}" destId="{7A6AB6CB-ED03-4182-AAB5-0974A63250D4}" srcOrd="0" destOrd="0" presId="urn:microsoft.com/office/officeart/2005/8/layout/cycle6"/>
    <dgm:cxn modelId="{16D6A44F-2792-483C-9AD2-7C6297330608}" srcId="{C5D660B2-DBAC-49B3-AA69-28901FC6C9DC}" destId="{D9F1B944-8C44-43B2-A54A-5CDA36C61DCB}" srcOrd="1" destOrd="0" parTransId="{8110EC49-55F6-425A-A327-E332EBFBC560}" sibTransId="{CCCC5C11-3E5B-48C6-82A3-B1D3DCDB06C3}"/>
    <dgm:cxn modelId="{B1551668-C2DB-4C1F-B605-98D1222F57BA}" type="presOf" srcId="{13423FD2-7BBF-4957-B3ED-5BDF03D4A199}" destId="{93B8FCDB-6CBC-4240-BBEF-EE69F95839F4}" srcOrd="0" destOrd="0" presId="urn:microsoft.com/office/officeart/2005/8/layout/cycle6"/>
    <dgm:cxn modelId="{C94B0E62-3E46-4AF6-A97F-B329F4707CB5}" type="presOf" srcId="{3F66E185-611B-478D-9175-D0DF5F96DC70}" destId="{30B38A4F-012B-49BB-86C7-7A5BAD83251E}" srcOrd="0" destOrd="0" presId="urn:microsoft.com/office/officeart/2005/8/layout/cycle6"/>
    <dgm:cxn modelId="{5DD180BD-698C-44BD-8BF5-107B14B5768E}" srcId="{C5D660B2-DBAC-49B3-AA69-28901FC6C9DC}" destId="{E38CFDC9-B930-402D-BBB4-81E395BD2028}" srcOrd="2" destOrd="0" parTransId="{43B24990-7A1B-4ED0-B564-7B4D5082A921}" sibTransId="{B33341F3-426C-4CD0-AD4A-272A97643B5B}"/>
    <dgm:cxn modelId="{F95DCEBB-814E-48F7-8D15-9A825076E33A}" type="presOf" srcId="{CCCC5C11-3E5B-48C6-82A3-B1D3DCDB06C3}" destId="{DF3E915B-838B-44C9-8A25-42195253D1F3}" srcOrd="0" destOrd="0" presId="urn:microsoft.com/office/officeart/2005/8/layout/cycle6"/>
    <dgm:cxn modelId="{B95347FE-0FDD-4D60-8352-2D2ED834DE35}" type="presOf" srcId="{475BE4BB-4FD2-4BC9-929D-93F99B56E468}" destId="{CBEE9166-3C36-424B-95DE-5306866EB1CF}" srcOrd="0" destOrd="0" presId="urn:microsoft.com/office/officeart/2005/8/layout/cycle6"/>
    <dgm:cxn modelId="{7C3FFE8E-22AF-4EEB-9A56-E1ABFFBDD154}" srcId="{C5D660B2-DBAC-49B3-AA69-28901FC6C9DC}" destId="{3F66E185-611B-478D-9175-D0DF5F96DC70}" srcOrd="3" destOrd="0" parTransId="{E3AB4962-D6DA-4D51-85FA-D26063F302C2}" sibTransId="{13423FD2-7BBF-4957-B3ED-5BDF03D4A199}"/>
    <dgm:cxn modelId="{CF782D1A-92C1-4569-A661-5ABC2E0E1DAB}" type="presOf" srcId="{281B08D6-2E9B-48AE-A2E7-FD63DDD62D8E}" destId="{6DFA9B95-8003-495B-AD15-BDB5B21DC45B}" srcOrd="0" destOrd="0" presId="urn:microsoft.com/office/officeart/2005/8/layout/cycle6"/>
    <dgm:cxn modelId="{B8611A9D-5F9A-463D-A4AF-240EAB97D974}" type="presOf" srcId="{E78B948E-D1AC-4369-A478-7067E4B94AAB}" destId="{D2D208F7-87A4-41AC-92FC-DAE7FF1F52EB}" srcOrd="0" destOrd="0" presId="urn:microsoft.com/office/officeart/2005/8/layout/cycle6"/>
    <dgm:cxn modelId="{92134746-21CF-479D-801F-38D7E47C4C7D}" srcId="{C5D660B2-DBAC-49B3-AA69-28901FC6C9DC}" destId="{E78B948E-D1AC-4369-A478-7067E4B94AAB}" srcOrd="5" destOrd="0" parTransId="{4870AA42-9299-413E-8D64-32A903A287C8}" sibTransId="{47BDA47B-4FF3-46DA-A385-6D6175879575}"/>
    <dgm:cxn modelId="{5CD6B8F2-65CD-4882-8A2E-A935748CA75C}" type="presOf" srcId="{E38CFDC9-B930-402D-BBB4-81E395BD2028}" destId="{F670E4E3-DE9E-41B2-B8C8-4D5C10BF95F2}" srcOrd="0" destOrd="0" presId="urn:microsoft.com/office/officeart/2005/8/layout/cycle6"/>
    <dgm:cxn modelId="{4AA7194B-775F-41D5-A7B5-1AD34304E96A}" srcId="{C5D660B2-DBAC-49B3-AA69-28901FC6C9DC}" destId="{475BE4BB-4FD2-4BC9-929D-93F99B56E468}" srcOrd="0" destOrd="0" parTransId="{90579501-D916-4371-9B9F-9F38A7049499}" sibTransId="{3B962104-041A-49A3-AA4B-A24042F8ECAC}"/>
    <dgm:cxn modelId="{FE884147-02BE-4B49-9933-9176E4703990}" type="presOf" srcId="{B33341F3-426C-4CD0-AD4A-272A97643B5B}" destId="{5EF42ACC-65F9-47CB-8705-3AD90DCCE5D5}" srcOrd="0" destOrd="0" presId="urn:microsoft.com/office/officeart/2005/8/layout/cycle6"/>
    <dgm:cxn modelId="{0D27D57C-1584-431D-94D7-602B0C7B852E}" type="presParOf" srcId="{AF6A00C6-B602-49F4-8A9C-7DD6227087E4}" destId="{CBEE9166-3C36-424B-95DE-5306866EB1CF}" srcOrd="0" destOrd="0" presId="urn:microsoft.com/office/officeart/2005/8/layout/cycle6"/>
    <dgm:cxn modelId="{7BE929FA-5CCD-4682-A017-31BEDEA58BCA}" type="presParOf" srcId="{AF6A00C6-B602-49F4-8A9C-7DD6227087E4}" destId="{07CC0CC3-36B2-4E5D-887E-FD8C6E7AACA9}" srcOrd="1" destOrd="0" presId="urn:microsoft.com/office/officeart/2005/8/layout/cycle6"/>
    <dgm:cxn modelId="{A2B79D6A-BE08-4E06-AAA1-0118CA33E63D}" type="presParOf" srcId="{AF6A00C6-B602-49F4-8A9C-7DD6227087E4}" destId="{95543B34-39E9-4E26-9FF4-DF72453A02BA}" srcOrd="2" destOrd="0" presId="urn:microsoft.com/office/officeart/2005/8/layout/cycle6"/>
    <dgm:cxn modelId="{5DB7CC71-1C39-44B7-B3A0-DD84ABFF1995}" type="presParOf" srcId="{AF6A00C6-B602-49F4-8A9C-7DD6227087E4}" destId="{6E81FC29-1650-474C-BFB4-4ED1B1CCA441}" srcOrd="3" destOrd="0" presId="urn:microsoft.com/office/officeart/2005/8/layout/cycle6"/>
    <dgm:cxn modelId="{830BECD9-7F0B-478A-A679-B5138B3A0C9E}" type="presParOf" srcId="{AF6A00C6-B602-49F4-8A9C-7DD6227087E4}" destId="{CF0F765E-D2DB-4573-8EE6-FE2BD45504E1}" srcOrd="4" destOrd="0" presId="urn:microsoft.com/office/officeart/2005/8/layout/cycle6"/>
    <dgm:cxn modelId="{12F84EA5-D86C-420F-88B1-3A7F71EF6037}" type="presParOf" srcId="{AF6A00C6-B602-49F4-8A9C-7DD6227087E4}" destId="{DF3E915B-838B-44C9-8A25-42195253D1F3}" srcOrd="5" destOrd="0" presId="urn:microsoft.com/office/officeart/2005/8/layout/cycle6"/>
    <dgm:cxn modelId="{C5B705E3-9267-49B4-BB4A-977C95E5D7CF}" type="presParOf" srcId="{AF6A00C6-B602-49F4-8A9C-7DD6227087E4}" destId="{F670E4E3-DE9E-41B2-B8C8-4D5C10BF95F2}" srcOrd="6" destOrd="0" presId="urn:microsoft.com/office/officeart/2005/8/layout/cycle6"/>
    <dgm:cxn modelId="{4937DFEF-A78C-4F86-B033-9219A62D98A3}" type="presParOf" srcId="{AF6A00C6-B602-49F4-8A9C-7DD6227087E4}" destId="{6CC4447C-AA8E-4469-A071-CECFC5770265}" srcOrd="7" destOrd="0" presId="urn:microsoft.com/office/officeart/2005/8/layout/cycle6"/>
    <dgm:cxn modelId="{5844B821-6287-4212-A13C-3147F0D8A3BB}" type="presParOf" srcId="{AF6A00C6-B602-49F4-8A9C-7DD6227087E4}" destId="{5EF42ACC-65F9-47CB-8705-3AD90DCCE5D5}" srcOrd="8" destOrd="0" presId="urn:microsoft.com/office/officeart/2005/8/layout/cycle6"/>
    <dgm:cxn modelId="{5CE69864-387F-4EA0-8EEE-1191CCBD72A1}" type="presParOf" srcId="{AF6A00C6-B602-49F4-8A9C-7DD6227087E4}" destId="{30B38A4F-012B-49BB-86C7-7A5BAD83251E}" srcOrd="9" destOrd="0" presId="urn:microsoft.com/office/officeart/2005/8/layout/cycle6"/>
    <dgm:cxn modelId="{CC4FDE56-E431-46EC-BEBA-A87B005B7DAF}" type="presParOf" srcId="{AF6A00C6-B602-49F4-8A9C-7DD6227087E4}" destId="{5CA31AB3-B27D-444F-8191-D3ECF46BFD06}" srcOrd="10" destOrd="0" presId="urn:microsoft.com/office/officeart/2005/8/layout/cycle6"/>
    <dgm:cxn modelId="{4B9C44EB-D1EC-4EEC-9D52-75F276F28720}" type="presParOf" srcId="{AF6A00C6-B602-49F4-8A9C-7DD6227087E4}" destId="{93B8FCDB-6CBC-4240-BBEF-EE69F95839F4}" srcOrd="11" destOrd="0" presId="urn:microsoft.com/office/officeart/2005/8/layout/cycle6"/>
    <dgm:cxn modelId="{83BA99B1-FE6D-412A-AC9D-40339271B1F4}" type="presParOf" srcId="{AF6A00C6-B602-49F4-8A9C-7DD6227087E4}" destId="{377B4093-455A-4EF3-9DC1-DDEC84AA6F35}" srcOrd="12" destOrd="0" presId="urn:microsoft.com/office/officeart/2005/8/layout/cycle6"/>
    <dgm:cxn modelId="{B75860C7-7AC4-4577-917F-6258A0598A16}" type="presParOf" srcId="{AF6A00C6-B602-49F4-8A9C-7DD6227087E4}" destId="{5BBE796D-BF2B-4C7F-98F5-29AED3416F79}" srcOrd="13" destOrd="0" presId="urn:microsoft.com/office/officeart/2005/8/layout/cycle6"/>
    <dgm:cxn modelId="{D286A35C-EB4E-4786-9AD5-5933FA168EE3}" type="presParOf" srcId="{AF6A00C6-B602-49F4-8A9C-7DD6227087E4}" destId="{7A6AB6CB-ED03-4182-AAB5-0974A63250D4}" srcOrd="14" destOrd="0" presId="urn:microsoft.com/office/officeart/2005/8/layout/cycle6"/>
    <dgm:cxn modelId="{38E917CC-F685-4AE0-ADC2-F8F40926BC7B}" type="presParOf" srcId="{AF6A00C6-B602-49F4-8A9C-7DD6227087E4}" destId="{D2D208F7-87A4-41AC-92FC-DAE7FF1F52EB}" srcOrd="15" destOrd="0" presId="urn:microsoft.com/office/officeart/2005/8/layout/cycle6"/>
    <dgm:cxn modelId="{2C651336-307F-4210-B30B-22DFB44A20FF}" type="presParOf" srcId="{AF6A00C6-B602-49F4-8A9C-7DD6227087E4}" destId="{B5F8B771-4A9C-4B2F-989D-557748B1C167}" srcOrd="16" destOrd="0" presId="urn:microsoft.com/office/officeart/2005/8/layout/cycle6"/>
    <dgm:cxn modelId="{265904FE-9AD6-46FD-AB41-81D320B4EBCA}" type="presParOf" srcId="{AF6A00C6-B602-49F4-8A9C-7DD6227087E4}" destId="{DBF22BC9-5C4F-4A77-B141-BF1060A04F12}" srcOrd="17" destOrd="0" presId="urn:microsoft.com/office/officeart/2005/8/layout/cycle6"/>
    <dgm:cxn modelId="{20DF63DF-B5D3-4252-A054-30B7CA9D8A9D}" type="presParOf" srcId="{AF6A00C6-B602-49F4-8A9C-7DD6227087E4}" destId="{A883006B-812F-4B40-BD1E-AD73B2E341B7}" srcOrd="18" destOrd="0" presId="urn:microsoft.com/office/officeart/2005/8/layout/cycle6"/>
    <dgm:cxn modelId="{1428A31D-DD09-4A1A-88EE-4706AE493F86}" type="presParOf" srcId="{AF6A00C6-B602-49F4-8A9C-7DD6227087E4}" destId="{0B0AB251-329D-4701-9607-C6A56EAEBBDE}" srcOrd="19" destOrd="0" presId="urn:microsoft.com/office/officeart/2005/8/layout/cycle6"/>
    <dgm:cxn modelId="{456C2453-350A-4951-AF6F-77F5E43AFA25}" type="presParOf" srcId="{AF6A00C6-B602-49F4-8A9C-7DD6227087E4}" destId="{6DFA9B95-8003-495B-AD15-BDB5B21DC45B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F685E-28CF-41AE-8697-4B2963D0BF2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3C43-3088-4B2D-9C14-D58A7F3015E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31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2"/>
            <a:ext cx="5455009" cy="4082195"/>
          </a:xfrm>
          <a:noFill/>
        </p:spPr>
        <p:txBody>
          <a:bodyPr wrap="none" anchor="ctr"/>
          <a:lstStyle/>
          <a:p>
            <a:endParaRPr lang="id-ID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6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A11F700-32AD-4168-A88B-18CB8306EBA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1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2"/>
            <a:ext cx="5455009" cy="4082195"/>
          </a:xfrm>
          <a:noFill/>
        </p:spPr>
        <p:txBody>
          <a:bodyPr wrap="none" anchor="ctr"/>
          <a:lstStyle/>
          <a:p>
            <a:endParaRPr lang="id-ID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9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2"/>
            <a:ext cx="5455009" cy="4082195"/>
          </a:xfrm>
          <a:noFill/>
        </p:spPr>
        <p:txBody>
          <a:bodyPr wrap="none" anchor="ctr"/>
          <a:lstStyle/>
          <a:p>
            <a:endParaRPr lang="id-ID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8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502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942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683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588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SG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05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277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579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298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804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546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097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ECF857-6CE1-4A5B-B777-DB6089CFDBD4}" type="datetimeFigureOut">
              <a:rPr lang="en-SG" smtClean="0"/>
              <a:pPr/>
              <a:t>27/10/2022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6E40F1C-C28D-44A0-8A0B-A6C307D3E765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84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448272"/>
          </a:xfrm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d-ID" sz="3000" b="1" dirty="0">
                <a:solidFill>
                  <a:schemeClr val="bg1"/>
                </a:solidFill>
              </a:rPr>
              <a:t>SOSIALISASI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id-ID" sz="3000" b="1" dirty="0">
                <a:solidFill>
                  <a:schemeClr val="bg1"/>
                </a:solidFill>
              </a:rPr>
              <a:t>PENGENDALIAN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id-ID" sz="3000" b="1" dirty="0">
                <a:solidFill>
                  <a:schemeClr val="bg1"/>
                </a:solidFill>
              </a:rPr>
              <a:t>GRATIFIKASI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id-ID" sz="3000" b="1" dirty="0">
                <a:solidFill>
                  <a:schemeClr val="bg1"/>
                </a:solidFill>
              </a:rPr>
              <a:t>DI LINGKUNGAN PEMERINTAH KABUPATEN</a:t>
            </a:r>
            <a:endParaRPr lang="en-US" sz="3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d-ID" sz="3000" b="1" dirty="0">
                <a:solidFill>
                  <a:schemeClr val="bg1"/>
                </a:solidFill>
              </a:rPr>
              <a:t> WONOGIRI</a:t>
            </a:r>
            <a:endParaRPr lang="en-US" sz="30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id-ID" sz="13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600" b="1" dirty="0">
                <a:solidFill>
                  <a:schemeClr val="bg1"/>
                </a:solidFill>
              </a:rPr>
              <a:t>(PERATURAN BUPATI NO 52 TAHUN 2021)</a:t>
            </a:r>
          </a:p>
          <a:p>
            <a:pPr algn="ctr">
              <a:buNone/>
            </a:pPr>
            <a:endParaRPr lang="en-US" sz="4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6916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400" b="1" dirty="0"/>
              <a:t>UNIT PENGENDALIAN GRATIFIKASI (UPG)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400" b="1" dirty="0"/>
              <a:t>KABUPATEN WONOGIRI</a:t>
            </a:r>
            <a:endParaRPr lang="id-ID" sz="2400" b="1" dirty="0"/>
          </a:p>
          <a:p>
            <a:pPr algn="ctr">
              <a:buFont typeface="Arial" panose="020B0604020202020204" pitchFamily="34" charset="0"/>
              <a:buNone/>
            </a:pPr>
            <a:r>
              <a:rPr lang="id-ID" sz="2400" b="1" dirty="0"/>
              <a:t>2</a:t>
            </a:r>
            <a:r>
              <a:rPr lang="en-US" sz="2400" b="1" dirty="0"/>
              <a:t>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64" y="266205"/>
            <a:ext cx="9157864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TUGAS/KEWENANGAN UPG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8" y="949591"/>
            <a:ext cx="8237439" cy="5200523"/>
          </a:xfrm>
        </p:spPr>
        <p:txBody>
          <a:bodyPr>
            <a:normAutofit fontScale="77500" lnSpcReduction="20000"/>
          </a:bodyPr>
          <a:lstStyle/>
          <a:p>
            <a:pPr lvl="0" indent="17463">
              <a:buNone/>
            </a:pPr>
            <a:endParaRPr lang="id-ID" dirty="0"/>
          </a:p>
          <a:p>
            <a:pPr marL="268288" lvl="0" indent="-268288" algn="just" fontAlgn="base">
              <a:buNone/>
            </a:pPr>
            <a:r>
              <a:rPr lang="en-US" sz="2200" dirty="0"/>
              <a:t>1.	</a:t>
            </a:r>
            <a:r>
              <a:rPr lang="en-US" sz="2200" b="1" dirty="0" err="1">
                <a:solidFill>
                  <a:srgbClr val="002060"/>
                </a:solidFill>
              </a:rPr>
              <a:t>Menerima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menganalisis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mengadministrasikan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laporan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penerimaan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dari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Pegawai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Negeri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Penyelenggara</a:t>
            </a:r>
            <a:r>
              <a:rPr lang="en-US" sz="2200" b="1" dirty="0">
                <a:solidFill>
                  <a:srgbClr val="002060"/>
                </a:solidFill>
              </a:rPr>
              <a:t> Negara, </a:t>
            </a:r>
            <a:r>
              <a:rPr lang="en-US" sz="2200" b="1" dirty="0" err="1">
                <a:solidFill>
                  <a:srgbClr val="002060"/>
                </a:solidFill>
              </a:rPr>
              <a:t>atau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pejabat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publik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lainnya</a:t>
            </a:r>
            <a:r>
              <a:rPr lang="en-US" sz="2200" b="1" dirty="0">
                <a:solidFill>
                  <a:srgbClr val="002060"/>
                </a:solidFill>
              </a:rPr>
              <a:t>;</a:t>
            </a:r>
          </a:p>
          <a:p>
            <a:pPr marL="268288" lvl="0" indent="-268288" algn="just" fontAlgn="base">
              <a:buNone/>
            </a:pPr>
            <a:r>
              <a:rPr lang="en-US" sz="2200" b="1" dirty="0">
                <a:solidFill>
                  <a:srgbClr val="002060"/>
                </a:solidFill>
              </a:rPr>
              <a:t>2.	</a:t>
            </a:r>
            <a:r>
              <a:rPr lang="en-US" sz="2200" b="1" dirty="0" err="1">
                <a:solidFill>
                  <a:srgbClr val="002060"/>
                </a:solidFill>
              </a:rPr>
              <a:t>Menerima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mengadministrasikan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laporan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penolakan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dalam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hal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Pegawai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Negeri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Penyelenggara</a:t>
            </a:r>
            <a:r>
              <a:rPr lang="en-US" sz="2200" b="1" dirty="0">
                <a:solidFill>
                  <a:srgbClr val="002060"/>
                </a:solidFill>
              </a:rPr>
              <a:t> Negara </a:t>
            </a:r>
            <a:r>
              <a:rPr lang="en-US" sz="2200" b="1" dirty="0" err="1">
                <a:solidFill>
                  <a:srgbClr val="002060"/>
                </a:solidFill>
              </a:rPr>
              <a:t>atau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pejabat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publik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lainnya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melaporkan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penolakan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;</a:t>
            </a:r>
          </a:p>
          <a:p>
            <a:pPr marL="268288" lvl="0" indent="-268288" algn="just" fontAlgn="base">
              <a:buNone/>
            </a:pPr>
            <a:r>
              <a:rPr lang="en-US" sz="2200" b="1" dirty="0">
                <a:solidFill>
                  <a:srgbClr val="002060"/>
                </a:solidFill>
              </a:rPr>
              <a:t>3.	</a:t>
            </a:r>
            <a:r>
              <a:rPr lang="en-US" sz="2200" b="1" dirty="0" err="1">
                <a:solidFill>
                  <a:srgbClr val="002060"/>
                </a:solidFill>
              </a:rPr>
              <a:t>Meneruskan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laporan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penerimaan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kepada</a:t>
            </a:r>
            <a:r>
              <a:rPr lang="en-US" sz="2200" b="1" dirty="0">
                <a:solidFill>
                  <a:srgbClr val="002060"/>
                </a:solidFill>
              </a:rPr>
              <a:t> KPK;</a:t>
            </a:r>
          </a:p>
          <a:p>
            <a:pPr marL="268288" lvl="0" indent="-268288" algn="just" fontAlgn="base">
              <a:buNone/>
            </a:pPr>
            <a:r>
              <a:rPr lang="en-US" sz="2200" dirty="0"/>
              <a:t>4.	</a:t>
            </a:r>
            <a:r>
              <a:rPr lang="en-US" sz="2200" dirty="0" err="1"/>
              <a:t>Melaporkan</a:t>
            </a:r>
            <a:r>
              <a:rPr lang="en-US" sz="2200" dirty="0"/>
              <a:t> </a:t>
            </a:r>
            <a:r>
              <a:rPr lang="en-US" sz="2200" dirty="0" err="1"/>
              <a:t>rekapitulasi</a:t>
            </a:r>
            <a:r>
              <a:rPr lang="en-US" sz="2200" dirty="0"/>
              <a:t>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penerimaan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penolakan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periodik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Komisi</a:t>
            </a:r>
            <a:r>
              <a:rPr lang="en-US" sz="2200" dirty="0"/>
              <a:t>;</a:t>
            </a:r>
          </a:p>
          <a:p>
            <a:pPr marL="268288" lvl="0" indent="-268288" algn="just" fontAlgn="base">
              <a:buNone/>
            </a:pPr>
            <a:r>
              <a:rPr lang="en-US" sz="2200" dirty="0"/>
              <a:t>5. 	</a:t>
            </a:r>
            <a:r>
              <a:rPr lang="en-US" sz="2200" dirty="0" err="1"/>
              <a:t>Menyampaikan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pengelolaan</a:t>
            </a:r>
            <a:r>
              <a:rPr lang="en-US" sz="2200" dirty="0"/>
              <a:t>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penerimaan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penolakan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usulan</a:t>
            </a:r>
            <a:r>
              <a:rPr lang="en-US" sz="2200" dirty="0"/>
              <a:t> </a:t>
            </a:r>
            <a:r>
              <a:rPr lang="en-US" sz="2200" dirty="0" err="1"/>
              <a:t>kebijakan</a:t>
            </a:r>
            <a:r>
              <a:rPr lang="en-US" sz="2200" dirty="0"/>
              <a:t> </a:t>
            </a:r>
            <a:r>
              <a:rPr lang="en-US" sz="2200" dirty="0" err="1"/>
              <a:t>Pengendalian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pimpinan</a:t>
            </a:r>
            <a:r>
              <a:rPr lang="en-US" sz="2200" dirty="0"/>
              <a:t> </a:t>
            </a:r>
            <a:r>
              <a:rPr lang="en-US" sz="2200" dirty="0" err="1"/>
              <a:t>instansi</a:t>
            </a:r>
            <a:r>
              <a:rPr lang="en-US" sz="2200" dirty="0"/>
              <a:t> </a:t>
            </a:r>
            <a:r>
              <a:rPr lang="en-US" sz="2200" dirty="0" err="1"/>
              <a:t>masing-masing</a:t>
            </a:r>
            <a:r>
              <a:rPr lang="en-US" sz="2200" dirty="0"/>
              <a:t>;</a:t>
            </a:r>
          </a:p>
          <a:p>
            <a:pPr marL="268288" lvl="0" indent="-268288" algn="just" fontAlgn="base">
              <a:buNone/>
            </a:pPr>
            <a:r>
              <a:rPr lang="en-US" sz="2200" dirty="0"/>
              <a:t>6.	</a:t>
            </a:r>
            <a:r>
              <a:rPr lang="en-US" sz="2200" b="1" dirty="0" err="1">
                <a:solidFill>
                  <a:srgbClr val="002060"/>
                </a:solidFill>
              </a:rPr>
              <a:t>Melakukan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sosialisasi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ketentuan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kepada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pihak</a:t>
            </a:r>
            <a:r>
              <a:rPr lang="en-US" sz="2200" b="1" dirty="0">
                <a:solidFill>
                  <a:srgbClr val="002060"/>
                </a:solidFill>
              </a:rPr>
              <a:t> internal </a:t>
            </a:r>
            <a:r>
              <a:rPr lang="en-US" sz="2200" b="1" dirty="0" err="1">
                <a:solidFill>
                  <a:srgbClr val="002060"/>
                </a:solidFill>
              </a:rPr>
              <a:t>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eksternal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instansi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pemerintahan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badan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usaha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milik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negara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badan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usaha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milik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daerah</a:t>
            </a:r>
            <a:r>
              <a:rPr lang="en-US" sz="2200" b="1" dirty="0">
                <a:solidFill>
                  <a:srgbClr val="002060"/>
                </a:solidFill>
              </a:rPr>
              <a:t>;</a:t>
            </a:r>
          </a:p>
          <a:p>
            <a:pPr marL="268288" lvl="0" indent="-268288" algn="just" fontAlgn="base">
              <a:buNone/>
            </a:pPr>
            <a:r>
              <a:rPr lang="en-US" sz="2200" dirty="0"/>
              <a:t>7. </a:t>
            </a:r>
            <a:r>
              <a:rPr lang="en-US" sz="2200" b="1" dirty="0">
                <a:solidFill>
                  <a:srgbClr val="002060"/>
                </a:solidFill>
              </a:rPr>
              <a:t>	</a:t>
            </a:r>
            <a:r>
              <a:rPr lang="en-US" sz="2200" b="1" dirty="0" err="1">
                <a:solidFill>
                  <a:srgbClr val="002060"/>
                </a:solidFill>
              </a:rPr>
              <a:t>Melakukan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pemeliharaan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barang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Gratifikasi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sampai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dengan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adanya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penetapan</a:t>
            </a:r>
            <a:r>
              <a:rPr lang="en-US" sz="2200" b="1" dirty="0">
                <a:solidFill>
                  <a:srgbClr val="002060"/>
                </a:solidFill>
              </a:rPr>
              <a:t> status </a:t>
            </a:r>
            <a:r>
              <a:rPr lang="en-US" sz="2200" b="1" dirty="0" err="1">
                <a:solidFill>
                  <a:srgbClr val="002060"/>
                </a:solidFill>
              </a:rPr>
              <a:t>barang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tersebut</a:t>
            </a:r>
            <a:r>
              <a:rPr lang="en-US" sz="2200" b="1" dirty="0">
                <a:solidFill>
                  <a:srgbClr val="002060"/>
                </a:solidFill>
              </a:rPr>
              <a:t>; </a:t>
            </a:r>
            <a:r>
              <a:rPr lang="en-US" sz="2200" b="1" dirty="0" err="1">
                <a:solidFill>
                  <a:srgbClr val="002060"/>
                </a:solidFill>
              </a:rPr>
              <a:t>dan</a:t>
            </a:r>
            <a:endParaRPr lang="en-US" sz="2200" b="1" dirty="0">
              <a:solidFill>
                <a:srgbClr val="002060"/>
              </a:solidFill>
            </a:endParaRPr>
          </a:p>
          <a:p>
            <a:pPr marL="268288" indent="-268288" algn="just">
              <a:buNone/>
            </a:pPr>
            <a:r>
              <a:rPr lang="en-US" sz="2200" dirty="0"/>
              <a:t>8. 	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pemantauan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evaluasi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rangka</a:t>
            </a:r>
            <a:r>
              <a:rPr lang="en-US" sz="2200" dirty="0"/>
              <a:t> </a:t>
            </a:r>
            <a:r>
              <a:rPr lang="en-US" sz="2200" dirty="0" err="1"/>
              <a:t>pengendalian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.</a:t>
            </a:r>
            <a:endParaRPr lang="en-SG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15011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586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64" y="692696"/>
            <a:ext cx="915786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FUNGSI PENDUKUNG UPG</a:t>
            </a:r>
            <a:br>
              <a:rPr lang="en-US" b="1" dirty="0"/>
            </a:br>
            <a:r>
              <a:rPr lang="en-US" sz="2700" b="1" dirty="0" err="1"/>
              <a:t>pasal</a:t>
            </a:r>
            <a:r>
              <a:rPr lang="en-US" sz="2700" b="1" dirty="0"/>
              <a:t> 9</a:t>
            </a:r>
            <a:r>
              <a:rPr lang="en-US" b="1" dirty="0"/>
              <a:t> 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9" cy="3240360"/>
          </a:xfrm>
        </p:spPr>
        <p:txBody>
          <a:bodyPr>
            <a:normAutofit lnSpcReduction="10000"/>
          </a:bodyPr>
          <a:lstStyle/>
          <a:p>
            <a:pPr lvl="0" indent="17463">
              <a:buNone/>
            </a:pPr>
            <a:endParaRPr lang="id-ID" dirty="0"/>
          </a:p>
          <a:p>
            <a:pPr marL="363538" lvl="0" indent="-363538" algn="just" fontAlgn="base">
              <a:buNone/>
            </a:pPr>
            <a:r>
              <a:rPr lang="en-US" sz="2200" b="1" dirty="0">
                <a:solidFill>
                  <a:srgbClr val="002060"/>
                </a:solidFill>
              </a:rPr>
              <a:t>1.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err="1">
                <a:solidFill>
                  <a:srgbClr val="002060"/>
                </a:solidFill>
              </a:rPr>
              <a:t>Untuk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menjalankan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fungsi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koordinasi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pelaporan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gratifikasi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pada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masing-masing</a:t>
            </a:r>
            <a:r>
              <a:rPr lang="en-US" sz="2400" b="1" dirty="0">
                <a:solidFill>
                  <a:srgbClr val="002060"/>
                </a:solidFill>
              </a:rPr>
              <a:t> OPD </a:t>
            </a:r>
            <a:r>
              <a:rPr lang="en-US" sz="2400" b="1" dirty="0" err="1">
                <a:solidFill>
                  <a:srgbClr val="002060"/>
                </a:solidFill>
              </a:rPr>
              <a:t>ditunjuk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pejabat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en-US" sz="2400" b="1" dirty="0" err="1">
                <a:solidFill>
                  <a:srgbClr val="002060"/>
                </a:solidFill>
              </a:rPr>
              <a:t>pegawai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betugas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melakukan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sosialisasi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gratifikasi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atau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memfasilitasi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pelaporan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gratifikasi</a:t>
            </a:r>
            <a:r>
              <a:rPr lang="en-US" sz="2400" b="1" dirty="0">
                <a:solidFill>
                  <a:srgbClr val="002060"/>
                </a:solidFill>
              </a:rPr>
              <a:t> di OPD </a:t>
            </a:r>
            <a:r>
              <a:rPr lang="en-US" sz="2400" b="1" dirty="0" err="1">
                <a:solidFill>
                  <a:srgbClr val="002060"/>
                </a:solidFill>
              </a:rPr>
              <a:t>masing-masing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marL="363538" indent="-363538" algn="just">
              <a:buNone/>
            </a:pPr>
            <a:r>
              <a:rPr lang="en-US" sz="2400" b="1" dirty="0">
                <a:solidFill>
                  <a:srgbClr val="002060"/>
                </a:solidFill>
              </a:rPr>
              <a:t>2. 	</a:t>
            </a:r>
            <a:r>
              <a:rPr lang="en-US" sz="2400" b="1" dirty="0" err="1">
                <a:solidFill>
                  <a:srgbClr val="002060"/>
                </a:solidFill>
              </a:rPr>
              <a:t>Penetapan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rincian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tugas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pegawai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ditetapkan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dengan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Keputusan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Kepala</a:t>
            </a:r>
            <a:r>
              <a:rPr lang="en-US" sz="2400" b="1" dirty="0">
                <a:solidFill>
                  <a:srgbClr val="002060"/>
                </a:solidFill>
              </a:rPr>
              <a:t> OPD.</a:t>
            </a:r>
            <a:endParaRPr lang="en-SG" sz="2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80526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133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01" y="1078626"/>
            <a:ext cx="7992888" cy="532859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endParaRPr lang="id-ID" dirty="0"/>
          </a:p>
          <a:p>
            <a:pPr marL="0" indent="0" algn="just">
              <a:buNone/>
            </a:pPr>
            <a:r>
              <a:rPr lang="id-ID" sz="8000" b="1" dirty="0">
                <a:solidFill>
                  <a:srgbClr val="C00000"/>
                </a:solidFill>
              </a:rPr>
              <a:t>Setiap Pejabat/Pegawai wajib menolak gratifikasi</a:t>
            </a:r>
            <a:r>
              <a:rPr lang="en-US" sz="8000" b="1" dirty="0">
                <a:solidFill>
                  <a:srgbClr val="C00000"/>
                </a:solidFill>
              </a:rPr>
              <a:t> yang</a:t>
            </a:r>
            <a:r>
              <a:rPr lang="id-ID" sz="8000" b="1" dirty="0">
                <a:solidFill>
                  <a:srgbClr val="C00000"/>
                </a:solidFill>
              </a:rPr>
              <a:t> diketahui sejak awal berhubungan dengan jabatannya dan berlawanan dengan kewajiban atau tugasnya, meliputi Gratifikasi yang diterima : </a:t>
            </a:r>
          </a:p>
          <a:p>
            <a:pPr marL="357188" indent="-357188" algn="just">
              <a:buNone/>
            </a:pPr>
            <a:r>
              <a:rPr lang="sv-SE" sz="8000" dirty="0"/>
              <a:t>a. 	</a:t>
            </a:r>
            <a:r>
              <a:rPr lang="en-US" sz="8000" dirty="0"/>
              <a:t>t</a:t>
            </a:r>
            <a:r>
              <a:rPr lang="sv-SE" sz="8000" dirty="0"/>
              <a:t>erkait</a:t>
            </a:r>
            <a:r>
              <a:rPr lang="id-ID" sz="8000" dirty="0"/>
              <a:t> </a:t>
            </a:r>
            <a:r>
              <a:rPr lang="sv-SE" sz="8000" dirty="0"/>
              <a:t>pemberian layanan pada masyarakat diluar penerimaan yang sah; </a:t>
            </a:r>
          </a:p>
          <a:p>
            <a:pPr marL="357188" indent="-357188" algn="just">
              <a:buNone/>
            </a:pPr>
            <a:r>
              <a:rPr lang="id-ID" sz="8000" dirty="0"/>
              <a:t>b.</a:t>
            </a:r>
            <a:r>
              <a:rPr lang="en-US" sz="8000" dirty="0"/>
              <a:t>	</a:t>
            </a:r>
            <a:r>
              <a:rPr lang="id-ID" sz="8000" dirty="0"/>
              <a:t>terkait tugas dalam proses penyusunan anggaran diluar penerimaan yang sah; </a:t>
            </a:r>
          </a:p>
          <a:p>
            <a:pPr marL="357188" indent="-357188" algn="just">
              <a:buNone/>
            </a:pPr>
            <a:r>
              <a:rPr lang="id-ID" sz="8000" dirty="0"/>
              <a:t>c. </a:t>
            </a:r>
            <a:r>
              <a:rPr lang="en-US" sz="8000" dirty="0"/>
              <a:t>	</a:t>
            </a:r>
            <a:r>
              <a:rPr lang="id-ID" sz="8000" dirty="0"/>
              <a:t>terkait dengan tugas dalam proses pemeriksaan, audit, monitoring dan evaluasi diluar penerimaan yang sah; </a:t>
            </a:r>
          </a:p>
          <a:p>
            <a:pPr marL="357188" indent="-357188" algn="just">
              <a:buNone/>
            </a:pPr>
            <a:r>
              <a:rPr lang="id-ID" sz="8000" dirty="0"/>
              <a:t>d. </a:t>
            </a:r>
            <a:r>
              <a:rPr lang="en-US" sz="8000" dirty="0"/>
              <a:t>	</a:t>
            </a:r>
            <a:r>
              <a:rPr lang="id-ID" sz="8000" dirty="0"/>
              <a:t>terkait dengan pelaksanaan perjalanan dinas diluar penerimaan yang sah/resmi dari Pemerintah Kabupaten ; </a:t>
            </a:r>
          </a:p>
          <a:p>
            <a:pPr marL="357188" indent="-357188" algn="just">
              <a:buNone/>
            </a:pPr>
            <a:r>
              <a:rPr lang="id-ID" sz="8000" dirty="0"/>
              <a:t>e. </a:t>
            </a:r>
            <a:r>
              <a:rPr lang="en-US" sz="8000" dirty="0"/>
              <a:t>	</a:t>
            </a:r>
            <a:r>
              <a:rPr lang="id-ID" sz="8000" dirty="0"/>
              <a:t>dalam proses penerimaan/promosi/mutasi pegawai; </a:t>
            </a:r>
          </a:p>
          <a:p>
            <a:pPr marL="357188" indent="-357188" algn="just">
              <a:buNone/>
            </a:pPr>
            <a:r>
              <a:rPr lang="id-ID" sz="8000" dirty="0"/>
              <a:t>f.  </a:t>
            </a:r>
            <a:r>
              <a:rPr lang="en-US" sz="8000" dirty="0"/>
              <a:t>	</a:t>
            </a:r>
            <a:r>
              <a:rPr lang="id-ID" sz="8000" dirty="0"/>
              <a:t>dalam proses komunikasi, negosiasi dan pelaksanaan kegiatan dengan pihak lain terkait dengan pelaksanaan tugas dan kewenangannya; </a:t>
            </a:r>
          </a:p>
          <a:p>
            <a:pPr marL="357188" indent="-357188" algn="just">
              <a:buNone/>
            </a:pPr>
            <a:r>
              <a:rPr lang="id-ID" sz="8000" dirty="0"/>
              <a:t>g. </a:t>
            </a:r>
            <a:r>
              <a:rPr lang="en-US" sz="8000" dirty="0"/>
              <a:t>	</a:t>
            </a:r>
            <a:r>
              <a:rPr lang="id-ID" sz="8000" dirty="0"/>
              <a:t>sebagai akibat dari perjanjian kerjasama/kontrak/kesepakatan dengan pihak lain;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0923" y="600032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63550"/>
            <a:ext cx="916309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b="1" dirty="0"/>
              <a:t>(</a:t>
            </a:r>
            <a:r>
              <a:rPr lang="id-ID" sz="3600" b="1" dirty="0"/>
              <a:t>Peraturan Bupati Wonogiri No. 52 TH 2021</a:t>
            </a:r>
            <a:r>
              <a:rPr lang="en-US" sz="3600" b="1" dirty="0"/>
              <a:t> Ps 3)</a:t>
            </a:r>
            <a:r>
              <a:rPr lang="id-ID" sz="3600" b="1" dirty="0"/>
              <a:t> </a:t>
            </a:r>
            <a:br>
              <a:rPr lang="id-ID" sz="3600" b="1" dirty="0"/>
            </a:b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174914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86" y="1048516"/>
            <a:ext cx="7992888" cy="434554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268288" indent="-268288" algn="just">
              <a:buNone/>
            </a:pPr>
            <a:r>
              <a:rPr lang="en-US" sz="2400" dirty="0"/>
              <a:t>h.	</a:t>
            </a:r>
            <a:r>
              <a:rPr lang="id-ID" sz="2400" dirty="0"/>
              <a:t>sebagai ungkapan terima kasih sebelum, selama atau setelah proses pengadaan</a:t>
            </a:r>
            <a:r>
              <a:rPr lang="en-US" sz="2400" dirty="0"/>
              <a:t> </a:t>
            </a:r>
            <a:r>
              <a:rPr lang="id-ID" sz="2400" dirty="0"/>
              <a:t>barang dan jasa; </a:t>
            </a:r>
            <a:endParaRPr lang="en-US" sz="2400" dirty="0"/>
          </a:p>
          <a:p>
            <a:pPr marL="268288" indent="-268288" algn="just">
              <a:buNone/>
            </a:pPr>
            <a:r>
              <a:rPr lang="id-ID" sz="2400" dirty="0"/>
              <a:t>i.</a:t>
            </a:r>
            <a:r>
              <a:rPr lang="en-US" sz="2400" dirty="0"/>
              <a:t>	</a:t>
            </a:r>
            <a:r>
              <a:rPr lang="id-ID" sz="2400" dirty="0"/>
              <a:t>merupakan hadiah atau souvenir bagi pegawai/</a:t>
            </a:r>
            <a:r>
              <a:rPr lang="en-US" sz="2400" dirty="0"/>
              <a:t> </a:t>
            </a:r>
            <a:r>
              <a:rPr lang="id-ID" sz="2400" dirty="0"/>
              <a:t>pengawas/tamu selama kunjungan dinas; </a:t>
            </a:r>
          </a:p>
          <a:p>
            <a:pPr marL="268288" indent="-268288" algn="just">
              <a:buNone/>
            </a:pPr>
            <a:r>
              <a:rPr lang="id-ID" sz="2400" dirty="0"/>
              <a:t>j.</a:t>
            </a:r>
            <a:r>
              <a:rPr lang="en-US" sz="2400" dirty="0"/>
              <a:t>	</a:t>
            </a:r>
            <a:r>
              <a:rPr lang="id-ID" sz="2400" dirty="0"/>
              <a:t>merupakan fasilitas entertainment, fasilitas wisata, voucher oleh Pejabat/Pegawai</a:t>
            </a:r>
            <a:r>
              <a:rPr lang="en-US" sz="2400" dirty="0"/>
              <a:t> </a:t>
            </a:r>
            <a:r>
              <a:rPr lang="id-ID" sz="2400" dirty="0"/>
              <a:t>dalam kegiatan yang terkait dengan pelaksanaan tugas dan kewajibannya dengan</a:t>
            </a:r>
            <a:r>
              <a:rPr lang="en-US" sz="2400" dirty="0"/>
              <a:t> </a:t>
            </a:r>
            <a:r>
              <a:rPr lang="id-ID" sz="2400" dirty="0"/>
              <a:t>pemberi gratifikasi yang tidak relevan dengan penugasan yang diterima; </a:t>
            </a:r>
          </a:p>
          <a:p>
            <a:pPr marL="268288" indent="-268288" algn="just">
              <a:buNone/>
            </a:pPr>
            <a:r>
              <a:rPr lang="id-ID" sz="2400" dirty="0"/>
              <a:t>k.</a:t>
            </a:r>
            <a:r>
              <a:rPr lang="en-US" sz="2400" dirty="0"/>
              <a:t>	</a:t>
            </a:r>
            <a:r>
              <a:rPr lang="id-ID" sz="2400" dirty="0"/>
              <a:t>dalam rangka mempengaruhi kebijakan</a:t>
            </a:r>
            <a:r>
              <a:rPr lang="en-US" sz="2400" dirty="0"/>
              <a:t> </a:t>
            </a:r>
            <a:r>
              <a:rPr lang="id-ID" sz="2400" dirty="0"/>
              <a:t>/</a:t>
            </a:r>
            <a:r>
              <a:rPr lang="en-US" sz="2400" dirty="0"/>
              <a:t> </a:t>
            </a:r>
            <a:r>
              <a:rPr lang="id-ID" sz="2400" dirty="0"/>
              <a:t>keputusan/</a:t>
            </a:r>
            <a:r>
              <a:rPr lang="en-US" sz="2400" dirty="0"/>
              <a:t> </a:t>
            </a:r>
            <a:r>
              <a:rPr lang="id-ID" sz="2400" dirty="0"/>
              <a:t>perlakuan pemangku kewenangan; </a:t>
            </a:r>
          </a:p>
          <a:p>
            <a:pPr marL="268288" indent="-268288" algn="just">
              <a:buNone/>
            </a:pPr>
            <a:r>
              <a:rPr lang="id-ID" sz="2400" dirty="0"/>
              <a:t>l.</a:t>
            </a:r>
            <a:r>
              <a:rPr lang="en-US" sz="2400" dirty="0"/>
              <a:t>	</a:t>
            </a:r>
            <a:r>
              <a:rPr lang="id-ID" sz="2400" dirty="0"/>
              <a:t>dalam pelaksanaan pekerjaan yang terkait dengan jabatan dan bertentangan dengan kewajiban/tugas Pejabat/</a:t>
            </a:r>
            <a:r>
              <a:rPr lang="en-US" sz="2400" dirty="0"/>
              <a:t> </a:t>
            </a:r>
            <a:r>
              <a:rPr lang="id-ID" sz="2400" dirty="0"/>
              <a:t>Pegawai.</a:t>
            </a:r>
            <a:endParaRPr lang="id-ID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9878" y="255269"/>
            <a:ext cx="917341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b="1" dirty="0"/>
              <a:t>(</a:t>
            </a:r>
            <a:r>
              <a:rPr lang="id-ID" sz="3600" b="1" dirty="0"/>
              <a:t>Peraturan Bupati Wonogiri No. 52 TH 2021</a:t>
            </a:r>
            <a:r>
              <a:rPr lang="en-US" sz="3600" b="1" dirty="0"/>
              <a:t> Ps 3)</a:t>
            </a:r>
            <a:r>
              <a:rPr lang="id-ID" sz="3600" b="1" dirty="0"/>
              <a:t> </a:t>
            </a:r>
            <a:br>
              <a:rPr lang="id-ID" sz="3600" b="1" dirty="0"/>
            </a:br>
            <a:endParaRPr lang="en-SG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602886" y="5394057"/>
            <a:ext cx="8186282" cy="120032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Pejabat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Pegawai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menerima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gratifikasi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ditolak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minuman</a:t>
            </a:r>
            <a:r>
              <a:rPr lang="en-US" dirty="0">
                <a:solidFill>
                  <a:schemeClr val="bg1"/>
                </a:solidFill>
              </a:rPr>
              <a:t> yang  </a:t>
            </a:r>
            <a:r>
              <a:rPr lang="en-US" dirty="0" err="1">
                <a:solidFill>
                  <a:schemeClr val="bg1"/>
                </a:solidFill>
              </a:rPr>
              <a:t>mudah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busuk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rusak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penerima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gratifikasi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wajib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menyampaikannya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UPG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selanjutnya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disalurkan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bantuan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sosial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2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7" y="1340768"/>
            <a:ext cx="8488705" cy="492682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2600" b="1" dirty="0">
                <a:solidFill>
                  <a:srgbClr val="00B050"/>
                </a:solidFill>
              </a:rPr>
              <a:t>Kewajiban Pelaporan </a:t>
            </a:r>
            <a:r>
              <a:rPr lang="en-US" sz="2600" b="1" dirty="0" err="1">
                <a:solidFill>
                  <a:srgbClr val="00B050"/>
                </a:solidFill>
              </a:rPr>
              <a:t>Gratifikasi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dikecualikan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terhadap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jenis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Gratifikasi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sebagai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berikut</a:t>
            </a:r>
            <a:r>
              <a:rPr lang="id-ID" sz="2600" b="1" dirty="0">
                <a:solidFill>
                  <a:srgbClr val="00B050"/>
                </a:solidFill>
              </a:rPr>
              <a:t>: </a:t>
            </a:r>
          </a:p>
          <a:p>
            <a:pPr marL="363538" lvl="1" indent="-363538" algn="just">
              <a:buFont typeface="+mj-lt"/>
              <a:buAutoNum type="alphaLcPeriod"/>
            </a:pPr>
            <a:r>
              <a:rPr lang="en-US" sz="2300" dirty="0" err="1"/>
              <a:t>pemberian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keluarga</a:t>
            </a:r>
            <a:r>
              <a:rPr lang="en-US" sz="2300" dirty="0"/>
              <a:t> </a:t>
            </a:r>
            <a:r>
              <a:rPr lang="en-US" sz="2300" dirty="0" err="1"/>
              <a:t>yaitu</a:t>
            </a:r>
            <a:r>
              <a:rPr lang="en-US" sz="2300" dirty="0"/>
              <a:t>  </a:t>
            </a:r>
            <a:r>
              <a:rPr lang="en-US" sz="2300" dirty="0" err="1"/>
              <a:t>kakek</a:t>
            </a:r>
            <a:r>
              <a:rPr lang="en-US" sz="2300" dirty="0"/>
              <a:t>/</a:t>
            </a:r>
            <a:r>
              <a:rPr lang="en-US" sz="2300" dirty="0" err="1"/>
              <a:t>nenek</a:t>
            </a:r>
            <a:r>
              <a:rPr lang="en-US" sz="2300" dirty="0"/>
              <a:t>, </a:t>
            </a:r>
            <a:r>
              <a:rPr lang="en-US" sz="2300" dirty="0" err="1"/>
              <a:t>bapak</a:t>
            </a:r>
            <a:r>
              <a:rPr lang="en-US" sz="2300" dirty="0"/>
              <a:t>/</a:t>
            </a:r>
            <a:r>
              <a:rPr lang="en-US" sz="2300" dirty="0" err="1"/>
              <a:t>ibu</a:t>
            </a:r>
            <a:r>
              <a:rPr lang="en-US" sz="2300" dirty="0"/>
              <a:t>/</a:t>
            </a:r>
            <a:r>
              <a:rPr lang="en-US" sz="2300" dirty="0" err="1"/>
              <a:t>mertua</a:t>
            </a:r>
            <a:r>
              <a:rPr lang="en-US" sz="2300" dirty="0"/>
              <a:t>, </a:t>
            </a:r>
            <a:r>
              <a:rPr lang="en-US" sz="2300" dirty="0" err="1"/>
              <a:t>suami</a:t>
            </a:r>
            <a:r>
              <a:rPr lang="en-US" sz="2300" dirty="0"/>
              <a:t>/</a:t>
            </a:r>
            <a:r>
              <a:rPr lang="en-US" sz="2300" dirty="0" err="1"/>
              <a:t>istri</a:t>
            </a:r>
            <a:r>
              <a:rPr lang="en-US" sz="2300" dirty="0"/>
              <a:t>,  </a:t>
            </a:r>
            <a:r>
              <a:rPr lang="en-US" sz="2300" dirty="0" err="1"/>
              <a:t>anak</a:t>
            </a:r>
            <a:r>
              <a:rPr lang="en-US" sz="2300" dirty="0"/>
              <a:t>/</a:t>
            </a:r>
            <a:r>
              <a:rPr lang="en-US" sz="2300" dirty="0" err="1"/>
              <a:t>menantu</a:t>
            </a:r>
            <a:r>
              <a:rPr lang="en-US" sz="2300" dirty="0"/>
              <a:t>, </a:t>
            </a:r>
            <a:r>
              <a:rPr lang="en-US" sz="2300" dirty="0" err="1"/>
              <a:t>anak</a:t>
            </a:r>
            <a:r>
              <a:rPr lang="en-US" sz="2300" dirty="0"/>
              <a:t> </a:t>
            </a:r>
            <a:r>
              <a:rPr lang="en-US" sz="2300" dirty="0" err="1"/>
              <a:t>angkat</a:t>
            </a:r>
            <a:r>
              <a:rPr lang="en-US" sz="2300" dirty="0"/>
              <a:t>/</a:t>
            </a:r>
            <a:r>
              <a:rPr lang="en-US" sz="2300" dirty="0" err="1"/>
              <a:t>wali</a:t>
            </a:r>
            <a:r>
              <a:rPr lang="en-US" sz="2300" dirty="0"/>
              <a:t> yang </a:t>
            </a:r>
            <a:r>
              <a:rPr lang="en-US" sz="2300" dirty="0" err="1"/>
              <a:t>sah</a:t>
            </a:r>
            <a:r>
              <a:rPr lang="en-US" sz="2300" dirty="0"/>
              <a:t>,  </a:t>
            </a:r>
            <a:r>
              <a:rPr lang="en-US" sz="2300" dirty="0" err="1"/>
              <a:t>cucu</a:t>
            </a:r>
            <a:r>
              <a:rPr lang="en-US" sz="2300" dirty="0"/>
              <a:t>,  </a:t>
            </a:r>
            <a:r>
              <a:rPr lang="en-US" sz="2300" dirty="0" err="1"/>
              <a:t>besan</a:t>
            </a:r>
            <a:r>
              <a:rPr lang="en-US" sz="2300" dirty="0"/>
              <a:t>,  </a:t>
            </a:r>
            <a:r>
              <a:rPr lang="en-US" sz="2300" dirty="0" err="1"/>
              <a:t>paman</a:t>
            </a:r>
            <a:r>
              <a:rPr lang="en-US" sz="2300" dirty="0"/>
              <a:t>/</a:t>
            </a:r>
            <a:r>
              <a:rPr lang="en-US" sz="2300" dirty="0" err="1"/>
              <a:t>bibi</a:t>
            </a:r>
            <a:r>
              <a:rPr lang="en-US" sz="2300" dirty="0"/>
              <a:t>,  </a:t>
            </a:r>
            <a:r>
              <a:rPr lang="en-US" sz="2300" dirty="0" err="1"/>
              <a:t>kakak</a:t>
            </a:r>
            <a:r>
              <a:rPr lang="en-US" sz="2300" dirty="0"/>
              <a:t>/</a:t>
            </a:r>
            <a:r>
              <a:rPr lang="en-US" sz="2300" dirty="0" err="1"/>
              <a:t>adik</a:t>
            </a:r>
            <a:r>
              <a:rPr lang="en-US" sz="2300" dirty="0"/>
              <a:t>/</a:t>
            </a:r>
            <a:r>
              <a:rPr lang="en-US" sz="2300" dirty="0" err="1"/>
              <a:t>ipar</a:t>
            </a:r>
            <a:r>
              <a:rPr lang="en-US" sz="2300" dirty="0"/>
              <a:t>, </a:t>
            </a:r>
            <a:r>
              <a:rPr lang="en-US" sz="2300" dirty="0" err="1"/>
              <a:t>sepupu</a:t>
            </a:r>
            <a:r>
              <a:rPr lang="en-US" sz="2300" dirty="0"/>
              <a:t> 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keponakan</a:t>
            </a:r>
            <a:r>
              <a:rPr lang="en-US" sz="2300" dirty="0"/>
              <a:t>, </a:t>
            </a:r>
            <a:r>
              <a:rPr lang="en-US" sz="2300" dirty="0" err="1"/>
              <a:t>sepanjang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terdapat</a:t>
            </a:r>
            <a:r>
              <a:rPr lang="en-US" sz="2300" dirty="0"/>
              <a:t> </a:t>
            </a:r>
            <a:r>
              <a:rPr lang="en-US" sz="2300" dirty="0" err="1"/>
              <a:t>konflik</a:t>
            </a:r>
            <a:r>
              <a:rPr lang="en-US" sz="2300" dirty="0"/>
              <a:t> </a:t>
            </a:r>
            <a:r>
              <a:rPr lang="en-US" sz="2300" dirty="0" err="1"/>
              <a:t>kepentingan</a:t>
            </a:r>
            <a:r>
              <a:rPr lang="it-IT" sz="2300" dirty="0"/>
              <a:t>; </a:t>
            </a:r>
            <a:endParaRPr lang="id-ID" sz="2300" dirty="0"/>
          </a:p>
          <a:p>
            <a:pPr marL="363538" lvl="1" indent="-363538" algn="just">
              <a:buFont typeface="+mj-lt"/>
              <a:buAutoNum type="alphaLcPeriod"/>
            </a:pPr>
            <a:r>
              <a:rPr lang="en-US" sz="2300" dirty="0" err="1"/>
              <a:t>keuntungan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bunga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penempatan</a:t>
            </a:r>
            <a:r>
              <a:rPr lang="en-US" sz="2300" dirty="0"/>
              <a:t> </a:t>
            </a:r>
            <a:r>
              <a:rPr lang="en-US" sz="2300" dirty="0" err="1"/>
              <a:t>dana</a:t>
            </a:r>
            <a:r>
              <a:rPr lang="en-US" sz="2300" dirty="0"/>
              <a:t>, </a:t>
            </a:r>
            <a:r>
              <a:rPr lang="en-US" sz="2300" dirty="0" err="1"/>
              <a:t>investasi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kepemilikan</a:t>
            </a:r>
            <a:r>
              <a:rPr lang="en-US" sz="2300" dirty="0"/>
              <a:t> </a:t>
            </a:r>
            <a:r>
              <a:rPr lang="en-US" sz="2300" dirty="0" err="1"/>
              <a:t>saham</a:t>
            </a:r>
            <a:r>
              <a:rPr lang="en-US" sz="2300" dirty="0"/>
              <a:t> </a:t>
            </a:r>
            <a:r>
              <a:rPr lang="en-US" sz="2300" dirty="0" err="1"/>
              <a:t>pribadi</a:t>
            </a:r>
            <a:r>
              <a:rPr lang="en-US" sz="2300" dirty="0"/>
              <a:t> yang </a:t>
            </a:r>
            <a:r>
              <a:rPr lang="en-US" sz="2300" dirty="0" err="1"/>
              <a:t>berlaku</a:t>
            </a:r>
            <a:r>
              <a:rPr lang="en-US" sz="2300" dirty="0"/>
              <a:t> </a:t>
            </a:r>
            <a:r>
              <a:rPr lang="en-US" sz="2300" dirty="0" err="1"/>
              <a:t>umum</a:t>
            </a:r>
            <a:r>
              <a:rPr lang="en-US" sz="2300" dirty="0"/>
              <a:t>;</a:t>
            </a:r>
            <a:endParaRPr lang="id-ID" sz="2300" dirty="0"/>
          </a:p>
          <a:p>
            <a:pPr marL="363538" lvl="1" indent="-363538" algn="just">
              <a:buFont typeface="+mj-lt"/>
              <a:buAutoNum type="alphaLcPeriod"/>
            </a:pPr>
            <a:r>
              <a:rPr lang="en-US" sz="2300" dirty="0" err="1"/>
              <a:t>manfaat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koperasi</a:t>
            </a:r>
            <a:r>
              <a:rPr lang="en-US" sz="2300" dirty="0"/>
              <a:t>, </a:t>
            </a:r>
            <a:r>
              <a:rPr lang="en-US" sz="2300" dirty="0" err="1"/>
              <a:t>organisasi</a:t>
            </a:r>
            <a:r>
              <a:rPr lang="en-US" sz="2300" dirty="0"/>
              <a:t> </a:t>
            </a:r>
            <a:r>
              <a:rPr lang="en-US" sz="2300" dirty="0" err="1"/>
              <a:t>kepegawaian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organisasi</a:t>
            </a:r>
            <a:r>
              <a:rPr lang="en-US" sz="2300" dirty="0"/>
              <a:t> yang </a:t>
            </a:r>
            <a:r>
              <a:rPr lang="en-US" sz="2300" dirty="0" err="1"/>
              <a:t>sejenis</a:t>
            </a:r>
            <a:r>
              <a:rPr lang="en-US" sz="2300" dirty="0"/>
              <a:t> </a:t>
            </a:r>
            <a:r>
              <a:rPr lang="en-US" sz="2300" dirty="0" err="1"/>
              <a:t>berdasarkan</a:t>
            </a:r>
            <a:r>
              <a:rPr lang="en-US" sz="2300" dirty="0"/>
              <a:t> </a:t>
            </a:r>
            <a:r>
              <a:rPr lang="en-US" sz="2300" dirty="0" err="1"/>
              <a:t>keanggotaan</a:t>
            </a:r>
            <a:r>
              <a:rPr lang="en-US" sz="2300" dirty="0"/>
              <a:t>, yang </a:t>
            </a:r>
            <a:r>
              <a:rPr lang="en-US" sz="2300" dirty="0" err="1"/>
              <a:t>berlaku</a:t>
            </a:r>
            <a:r>
              <a:rPr lang="en-US" sz="2300" dirty="0"/>
              <a:t> </a:t>
            </a:r>
            <a:r>
              <a:rPr lang="en-US" sz="2300" dirty="0" err="1"/>
              <a:t>umum</a:t>
            </a:r>
            <a:r>
              <a:rPr lang="en-US" sz="2300" dirty="0"/>
              <a:t>;</a:t>
            </a:r>
            <a:endParaRPr lang="id-ID" sz="2300" dirty="0"/>
          </a:p>
          <a:p>
            <a:pPr marL="363538" lvl="1" indent="-363538" algn="just">
              <a:buFont typeface="+mj-lt"/>
              <a:buAutoNum type="alphaLcPeriod"/>
            </a:pPr>
            <a:r>
              <a:rPr lang="en-US" sz="2300" dirty="0" err="1"/>
              <a:t>perangkat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perlengkapan</a:t>
            </a:r>
            <a:r>
              <a:rPr lang="en-US" sz="2300" dirty="0"/>
              <a:t> yang </a:t>
            </a:r>
            <a:r>
              <a:rPr lang="en-US" sz="2300" dirty="0" err="1"/>
              <a:t>diberikan</a:t>
            </a:r>
            <a:r>
              <a:rPr lang="en-US" sz="2300" dirty="0"/>
              <a:t> </a:t>
            </a:r>
            <a:r>
              <a:rPr lang="en-US" sz="2300" dirty="0" err="1"/>
              <a:t>kepada</a:t>
            </a:r>
            <a:r>
              <a:rPr lang="en-US" sz="2300" dirty="0"/>
              <a:t> </a:t>
            </a:r>
            <a:r>
              <a:rPr lang="en-US" sz="2300" dirty="0" err="1"/>
              <a:t>peserta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kegiatan</a:t>
            </a:r>
            <a:r>
              <a:rPr lang="en-US" sz="2300" dirty="0"/>
              <a:t> </a:t>
            </a:r>
            <a:r>
              <a:rPr lang="en-US" sz="2300" dirty="0" err="1"/>
              <a:t>kedinasan</a:t>
            </a:r>
            <a:r>
              <a:rPr lang="en-US" sz="2300" dirty="0"/>
              <a:t> </a:t>
            </a:r>
            <a:r>
              <a:rPr lang="en-US" sz="2300" dirty="0" err="1"/>
              <a:t>seperti</a:t>
            </a:r>
            <a:r>
              <a:rPr lang="en-US" sz="2300" dirty="0"/>
              <a:t> seminar, workshop, </a:t>
            </a:r>
            <a:r>
              <a:rPr lang="en-US" sz="2300" dirty="0" err="1"/>
              <a:t>konferensi</a:t>
            </a:r>
            <a:r>
              <a:rPr lang="en-US" sz="2300" dirty="0"/>
              <a:t>, </a:t>
            </a:r>
            <a:r>
              <a:rPr lang="en-US" sz="2300" dirty="0" err="1"/>
              <a:t>pelatihan</a:t>
            </a:r>
            <a:r>
              <a:rPr lang="en-US" sz="2300" dirty="0"/>
              <a:t>,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kegiatan</a:t>
            </a:r>
            <a:r>
              <a:rPr lang="en-US" sz="2300" dirty="0"/>
              <a:t> </a:t>
            </a:r>
            <a:r>
              <a:rPr lang="en-US" sz="2300" dirty="0" err="1"/>
              <a:t>sejenis</a:t>
            </a:r>
            <a:r>
              <a:rPr lang="en-US" sz="2300" dirty="0"/>
              <a:t>, yang </a:t>
            </a:r>
            <a:r>
              <a:rPr lang="en-US" sz="2300" dirty="0" err="1"/>
              <a:t>berlaku</a:t>
            </a:r>
            <a:r>
              <a:rPr lang="en-US" sz="2300" dirty="0"/>
              <a:t> </a:t>
            </a:r>
            <a:r>
              <a:rPr lang="en-US" sz="2300" dirty="0" err="1"/>
              <a:t>umum</a:t>
            </a:r>
            <a:r>
              <a:rPr lang="en-US" sz="2300" dirty="0"/>
              <a:t>;</a:t>
            </a:r>
            <a:endParaRPr lang="id-ID" sz="2300" dirty="0"/>
          </a:p>
          <a:p>
            <a:pPr marL="363538" lvl="1" indent="-363538" algn="just">
              <a:buFont typeface="+mj-lt"/>
              <a:buAutoNum type="alphaLcPeriod"/>
            </a:pPr>
            <a:r>
              <a:rPr lang="en-US" sz="2300" dirty="0" err="1"/>
              <a:t>hadiah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bentuk</a:t>
            </a:r>
            <a:r>
              <a:rPr lang="en-US" sz="2300" dirty="0"/>
              <a:t> </a:t>
            </a:r>
            <a:r>
              <a:rPr lang="en-US" sz="2300" dirty="0" err="1"/>
              <a:t>uang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alat</a:t>
            </a:r>
            <a:r>
              <a:rPr lang="en-US" sz="2300" dirty="0"/>
              <a:t> </a:t>
            </a:r>
            <a:r>
              <a:rPr lang="en-US" sz="2300" dirty="0" err="1"/>
              <a:t>tukar</a:t>
            </a:r>
            <a:r>
              <a:rPr lang="en-US" sz="2300" dirty="0"/>
              <a:t> </a:t>
            </a:r>
            <a:r>
              <a:rPr lang="en-US" sz="2300" dirty="0" err="1"/>
              <a:t>lainnya</a:t>
            </a:r>
            <a:r>
              <a:rPr lang="en-US" sz="2300" dirty="0"/>
              <a:t>, yang </a:t>
            </a:r>
            <a:r>
              <a:rPr lang="en-US" sz="2300" dirty="0" err="1"/>
              <a:t>dimaksudkan</a:t>
            </a:r>
            <a:r>
              <a:rPr lang="en-US" sz="2300" dirty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alat</a:t>
            </a:r>
            <a:r>
              <a:rPr lang="en-US" sz="2300" dirty="0"/>
              <a:t> </a:t>
            </a:r>
            <a:r>
              <a:rPr lang="en-US" sz="2300" dirty="0" err="1"/>
              <a:t>promosi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sosialisasi</a:t>
            </a:r>
            <a:r>
              <a:rPr lang="en-US" sz="2300" dirty="0"/>
              <a:t> yang </a:t>
            </a:r>
            <a:r>
              <a:rPr lang="en-US" sz="2300" dirty="0" err="1"/>
              <a:t>menggunakan</a:t>
            </a:r>
            <a:r>
              <a:rPr lang="en-US" sz="2300" dirty="0"/>
              <a:t> logo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pesan</a:t>
            </a:r>
            <a:r>
              <a:rPr lang="en-US" sz="2300" dirty="0"/>
              <a:t> </a:t>
            </a:r>
            <a:r>
              <a:rPr lang="en-US" sz="2300" dirty="0" err="1"/>
              <a:t>sosialisasi</a:t>
            </a:r>
            <a:r>
              <a:rPr lang="en-US" sz="2300" dirty="0"/>
              <a:t>, </a:t>
            </a:r>
            <a:r>
              <a:rPr lang="en-US" sz="2300" dirty="0" err="1"/>
              <a:t>sepanjang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memiliki</a:t>
            </a:r>
            <a:r>
              <a:rPr lang="en-US" sz="2300" dirty="0"/>
              <a:t> </a:t>
            </a:r>
            <a:r>
              <a:rPr lang="en-US" sz="2300" dirty="0" err="1"/>
              <a:t>konflik</a:t>
            </a:r>
            <a:r>
              <a:rPr lang="en-US" sz="2300" dirty="0"/>
              <a:t> </a:t>
            </a:r>
            <a:r>
              <a:rPr lang="en-US" sz="2300" dirty="0" err="1"/>
              <a:t>kepentingan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berlaku</a:t>
            </a:r>
            <a:r>
              <a:rPr lang="en-US" sz="2300" dirty="0"/>
              <a:t> </a:t>
            </a:r>
            <a:r>
              <a:rPr lang="en-US" sz="2300" dirty="0" err="1"/>
              <a:t>umum</a:t>
            </a:r>
            <a:r>
              <a:rPr lang="en-US" sz="2300" dirty="0"/>
              <a:t>;</a:t>
            </a:r>
            <a:endParaRPr lang="id-ID" sz="2300" dirty="0"/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608356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78" y="332656"/>
            <a:ext cx="912752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dirty="0"/>
              <a:t>(</a:t>
            </a:r>
            <a:r>
              <a:rPr lang="id-ID" sz="3600" dirty="0"/>
              <a:t>Peraturan Bupati Wonogiri No. 52 TH 2021</a:t>
            </a:r>
            <a:r>
              <a:rPr lang="en-US" sz="3600" dirty="0"/>
              <a:t> Ps 4)</a:t>
            </a:r>
            <a:r>
              <a:rPr lang="id-ID" sz="3600" dirty="0"/>
              <a:t> </a:t>
            </a:r>
            <a:br>
              <a:rPr lang="id-ID" sz="3600" dirty="0"/>
            </a:b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0153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7" y="1340768"/>
            <a:ext cx="8496944" cy="492682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2600" b="1" dirty="0">
                <a:solidFill>
                  <a:srgbClr val="00B050"/>
                </a:solidFill>
              </a:rPr>
              <a:t>Kewajiban Pelaporan </a:t>
            </a:r>
            <a:r>
              <a:rPr lang="en-US" sz="2600" b="1" dirty="0" err="1">
                <a:solidFill>
                  <a:srgbClr val="00B050"/>
                </a:solidFill>
              </a:rPr>
              <a:t>Gratifikasi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dikecualikan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terhadap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jenis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Gratifikasi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sebagai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berikut</a:t>
            </a:r>
            <a:r>
              <a:rPr lang="id-ID" sz="2600" b="1" dirty="0">
                <a:solidFill>
                  <a:srgbClr val="00B050"/>
                </a:solidFill>
              </a:rPr>
              <a:t>: </a:t>
            </a:r>
          </a:p>
          <a:p>
            <a:pPr marL="457200" indent="-457200">
              <a:buFont typeface="+mj-lt"/>
              <a:buAutoNum type="alphaLcPeriod" startAt="6"/>
            </a:pPr>
            <a:r>
              <a:rPr lang="en-US" sz="2400" dirty="0" err="1"/>
              <a:t>hadiah</a:t>
            </a:r>
            <a:r>
              <a:rPr lang="en-US" sz="2400" dirty="0"/>
              <a:t>, </a:t>
            </a:r>
            <a:r>
              <a:rPr lang="en-US" sz="2400" dirty="0" err="1"/>
              <a:t>apresiasi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penghargaan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kejuaraan</a:t>
            </a:r>
            <a:r>
              <a:rPr lang="en-US" sz="2400" dirty="0"/>
              <a:t>, </a:t>
            </a:r>
            <a:r>
              <a:rPr lang="en-US" sz="2400" dirty="0" err="1"/>
              <a:t>perlombaan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kompetisi</a:t>
            </a:r>
            <a:r>
              <a:rPr lang="en-US" sz="2400" dirty="0"/>
              <a:t> yang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kedinasan</a:t>
            </a:r>
            <a:r>
              <a:rPr lang="en-US" sz="2400" dirty="0"/>
              <a:t>;</a:t>
            </a:r>
            <a:endParaRPr lang="id-ID" sz="2400" dirty="0"/>
          </a:p>
          <a:p>
            <a:pPr marL="457200" indent="-457200">
              <a:buFont typeface="+mj-lt"/>
              <a:buAutoNum type="alphaLcPeriod" startAt="6"/>
            </a:pPr>
            <a:r>
              <a:rPr lang="en-US" sz="2400" dirty="0" err="1"/>
              <a:t>penghargaan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kaitannya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/>
              <a:t>;</a:t>
            </a:r>
            <a:endParaRPr lang="id-ID" sz="2400" dirty="0"/>
          </a:p>
          <a:p>
            <a:pPr marL="457200" indent="-457200">
              <a:buFont typeface="+mj-lt"/>
              <a:buAutoNum type="alphaLcPeriod" startAt="6"/>
            </a:pPr>
            <a:r>
              <a:rPr lang="en-US" sz="2400" dirty="0" err="1"/>
              <a:t>hadiah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/</a:t>
            </a:r>
            <a:r>
              <a:rPr lang="en-US" sz="2400" dirty="0" err="1"/>
              <a:t>undian</a:t>
            </a:r>
            <a:r>
              <a:rPr lang="en-US" sz="2400" dirty="0"/>
              <a:t>, </a:t>
            </a:r>
            <a:r>
              <a:rPr lang="en-US" sz="2400" dirty="0" err="1"/>
              <a:t>diskon</a:t>
            </a:r>
            <a:r>
              <a:rPr lang="en-US" sz="2400" dirty="0"/>
              <a:t>/</a:t>
            </a:r>
            <a:r>
              <a:rPr lang="en-US" sz="2400" dirty="0" err="1"/>
              <a:t>rabat</a:t>
            </a:r>
            <a:r>
              <a:rPr lang="en-US" sz="2400" dirty="0"/>
              <a:t>, voucher, point rewards,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suvenir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kedinasan</a:t>
            </a:r>
            <a:r>
              <a:rPr lang="en-US" sz="2400" dirty="0"/>
              <a:t>;</a:t>
            </a:r>
            <a:endParaRPr lang="id-ID" sz="2400" dirty="0"/>
          </a:p>
          <a:p>
            <a:pPr marL="457200" indent="-457200">
              <a:buFont typeface="+mj-lt"/>
              <a:buAutoNum type="alphaLcPeriod" startAt="6"/>
            </a:pPr>
            <a:r>
              <a:rPr lang="en-US" sz="2400" dirty="0" err="1"/>
              <a:t>kompensasi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honor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profesi</a:t>
            </a:r>
            <a:r>
              <a:rPr lang="en-US" sz="2400" dirty="0"/>
              <a:t> </a:t>
            </a:r>
            <a:r>
              <a:rPr lang="en-US" sz="2400" dirty="0" err="1"/>
              <a:t>diluar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kedinasan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kewajiban</a:t>
            </a:r>
            <a:r>
              <a:rPr lang="en-US" sz="2400" dirty="0"/>
              <a:t>,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melanggar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/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etik</a:t>
            </a:r>
            <a:r>
              <a:rPr lang="en-US" sz="2400" dirty="0"/>
              <a:t> </a:t>
            </a:r>
            <a:r>
              <a:rPr lang="en-US" sz="2400" dirty="0" err="1"/>
              <a:t>pegawai</a:t>
            </a:r>
            <a:r>
              <a:rPr lang="en-US" sz="2400" dirty="0"/>
              <a:t>/</a:t>
            </a:r>
            <a:r>
              <a:rPr lang="en-US" sz="2400" dirty="0" err="1"/>
              <a:t>pejabat</a:t>
            </a:r>
            <a:r>
              <a:rPr lang="en-US" sz="2400" dirty="0"/>
              <a:t> yang </a:t>
            </a:r>
            <a:r>
              <a:rPr lang="en-US" sz="2400" dirty="0" err="1"/>
              <a:t>bersangkutan</a:t>
            </a:r>
            <a:r>
              <a:rPr lang="en-US" sz="2400" dirty="0"/>
              <a:t>;</a:t>
            </a:r>
            <a:endParaRPr lang="id-ID" sz="2400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608356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78" y="332656"/>
            <a:ext cx="912752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dirty="0"/>
              <a:t>(</a:t>
            </a:r>
            <a:r>
              <a:rPr lang="id-ID" sz="3600" dirty="0"/>
              <a:t>Peraturan Bupati Wonogiri No. 52 TH 2021</a:t>
            </a:r>
            <a:r>
              <a:rPr lang="en-US" sz="3600" dirty="0"/>
              <a:t> Ps 4)</a:t>
            </a:r>
            <a:r>
              <a:rPr lang="id-ID" sz="3600" dirty="0"/>
              <a:t> </a:t>
            </a:r>
            <a:br>
              <a:rPr lang="id-ID" sz="3600" dirty="0"/>
            </a:b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79562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b="1" dirty="0">
                <a:solidFill>
                  <a:srgbClr val="00B050"/>
                </a:solidFill>
              </a:rPr>
              <a:t>Kewajiban Pelaporan </a:t>
            </a:r>
            <a:r>
              <a:rPr lang="en-US" sz="1800" b="1" dirty="0" err="1">
                <a:solidFill>
                  <a:srgbClr val="00B050"/>
                </a:solidFill>
              </a:rPr>
              <a:t>Gratifikasi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dikecualikan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terhadap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jenis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Gratifikasi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sebagai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berikut</a:t>
            </a:r>
            <a:r>
              <a:rPr lang="id-ID" sz="1800" b="1" dirty="0">
                <a:solidFill>
                  <a:srgbClr val="00B050"/>
                </a:solidFill>
              </a:rPr>
              <a:t>: </a:t>
            </a:r>
          </a:p>
          <a:p>
            <a:pPr marL="363538" indent="-363538" algn="just">
              <a:buNone/>
            </a:pPr>
            <a:r>
              <a:rPr lang="en-US" sz="1800" dirty="0"/>
              <a:t>j.  	</a:t>
            </a:r>
            <a:r>
              <a:rPr lang="en-US" sz="1800" dirty="0" err="1"/>
              <a:t>kompensasi</a:t>
            </a:r>
            <a:r>
              <a:rPr lang="en-US" sz="1800" dirty="0"/>
              <a:t> yang </a:t>
            </a:r>
            <a:r>
              <a:rPr lang="en-US" sz="1800" dirty="0" err="1"/>
              <a:t>diterima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kedinasan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honorarium, </a:t>
            </a:r>
            <a:r>
              <a:rPr lang="en-US" sz="1800" dirty="0" err="1"/>
              <a:t>transportasi</a:t>
            </a:r>
            <a:r>
              <a:rPr lang="en-US" sz="1800" dirty="0"/>
              <a:t>, </a:t>
            </a:r>
            <a:r>
              <a:rPr lang="en-US" sz="1800" dirty="0" err="1"/>
              <a:t>akomodasi</a:t>
            </a:r>
            <a:r>
              <a:rPr lang="en-US" sz="1800" dirty="0"/>
              <a:t> dan </a:t>
            </a:r>
            <a:r>
              <a:rPr lang="en-US" sz="1800" dirty="0" err="1"/>
              <a:t>pembiayaan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ditetapkan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 yang </a:t>
            </a:r>
            <a:r>
              <a:rPr lang="en-US" sz="1800" dirty="0" err="1"/>
              <a:t>berlaku</a:t>
            </a:r>
            <a:r>
              <a:rPr lang="en-US" sz="1800" dirty="0"/>
              <a:t> di </a:t>
            </a:r>
            <a:r>
              <a:rPr lang="en-US" sz="1800" dirty="0" err="1"/>
              <a:t>instansi</a:t>
            </a:r>
            <a:r>
              <a:rPr lang="en-US" sz="1800" dirty="0"/>
              <a:t> </a:t>
            </a:r>
            <a:r>
              <a:rPr lang="en-US" sz="1800" dirty="0" err="1"/>
              <a:t>penerima</a:t>
            </a:r>
            <a:r>
              <a:rPr lang="en-US" sz="1800" dirty="0"/>
              <a:t> </a:t>
            </a:r>
            <a:r>
              <a:rPr lang="en-US" sz="1800" dirty="0" err="1"/>
              <a:t>Gratifikasi</a:t>
            </a:r>
            <a:r>
              <a:rPr lang="en-US" sz="1800" dirty="0"/>
              <a:t> </a:t>
            </a:r>
            <a:r>
              <a:rPr lang="en-US" sz="1800" dirty="0" err="1"/>
              <a:t>sepanjang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pembiayaan</a:t>
            </a:r>
            <a:r>
              <a:rPr lang="en-US" sz="1800" dirty="0"/>
              <a:t> </a:t>
            </a:r>
            <a:r>
              <a:rPr lang="en-US" sz="1800" dirty="0" err="1"/>
              <a:t>ganda</a:t>
            </a:r>
            <a:r>
              <a:rPr lang="en-US" sz="1800" dirty="0"/>
              <a:t>,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konflik</a:t>
            </a:r>
            <a:r>
              <a:rPr lang="en-US" sz="1800" dirty="0"/>
              <a:t> </a:t>
            </a:r>
            <a:r>
              <a:rPr lang="en-US" sz="1800" dirty="0" err="1"/>
              <a:t>benturan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, dan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melanggar</a:t>
            </a:r>
            <a:r>
              <a:rPr lang="en-US" sz="1800" dirty="0"/>
              <a:t> </a:t>
            </a:r>
            <a:r>
              <a:rPr lang="en-US" sz="1800" dirty="0" err="1"/>
              <a:t>ketentuan</a:t>
            </a:r>
            <a:r>
              <a:rPr lang="en-US" sz="1800" dirty="0"/>
              <a:t> yang </a:t>
            </a:r>
            <a:r>
              <a:rPr lang="en-US" sz="1800" dirty="0" err="1"/>
              <a:t>berlaku</a:t>
            </a:r>
            <a:r>
              <a:rPr lang="en-US" sz="1800" dirty="0"/>
              <a:t> di </a:t>
            </a:r>
            <a:r>
              <a:rPr lang="en-US" sz="1800" dirty="0" err="1"/>
              <a:t>instansi</a:t>
            </a:r>
            <a:r>
              <a:rPr lang="en-US" sz="1800" dirty="0"/>
              <a:t> </a:t>
            </a:r>
            <a:r>
              <a:rPr lang="en-US" sz="1800" dirty="0" err="1"/>
              <a:t>penerima</a:t>
            </a:r>
            <a:r>
              <a:rPr lang="en-US" sz="1800" dirty="0"/>
              <a:t>;</a:t>
            </a:r>
            <a:endParaRPr lang="id-ID" sz="1800" dirty="0"/>
          </a:p>
          <a:p>
            <a:pPr marL="363538" indent="-363538" algn="just">
              <a:buNone/>
            </a:pPr>
            <a:r>
              <a:rPr lang="en-US" sz="1800" dirty="0"/>
              <a:t>k.  	</a:t>
            </a:r>
            <a:r>
              <a:rPr lang="en-US" sz="1800" dirty="0" err="1"/>
              <a:t>karangan</a:t>
            </a:r>
            <a:r>
              <a:rPr lang="en-US" sz="1800" dirty="0"/>
              <a:t> </a:t>
            </a:r>
            <a:r>
              <a:rPr lang="en-US" sz="1800" dirty="0" err="1"/>
              <a:t>bunga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ucapan</a:t>
            </a:r>
            <a:r>
              <a:rPr lang="en-US" sz="1800" dirty="0"/>
              <a:t> yang </a:t>
            </a:r>
            <a:r>
              <a:rPr lang="en-US" sz="1800" dirty="0" err="1"/>
              <a:t>diberikan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acara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pertunangan</a:t>
            </a:r>
            <a:r>
              <a:rPr lang="en-US" sz="1800" dirty="0"/>
              <a:t>, </a:t>
            </a:r>
            <a:r>
              <a:rPr lang="en-US" sz="1800" dirty="0" err="1"/>
              <a:t>pernikahan</a:t>
            </a:r>
            <a:r>
              <a:rPr lang="en-US" sz="1800" dirty="0"/>
              <a:t>, </a:t>
            </a:r>
            <a:r>
              <a:rPr lang="en-US" sz="1800" dirty="0" err="1"/>
              <a:t>kelahiran</a:t>
            </a:r>
            <a:r>
              <a:rPr lang="en-US" sz="1800" dirty="0"/>
              <a:t>, </a:t>
            </a:r>
            <a:r>
              <a:rPr lang="en-US" sz="1800" dirty="0" err="1"/>
              <a:t>kematian</a:t>
            </a:r>
            <a:r>
              <a:rPr lang="en-US" sz="1800" dirty="0"/>
              <a:t>, </a:t>
            </a:r>
            <a:r>
              <a:rPr lang="en-US" sz="1800" dirty="0" err="1"/>
              <a:t>akikah</a:t>
            </a:r>
            <a:r>
              <a:rPr lang="en-US" sz="1800" dirty="0"/>
              <a:t>, </a:t>
            </a:r>
            <a:r>
              <a:rPr lang="en-US" sz="1800" dirty="0" err="1"/>
              <a:t>baptis</a:t>
            </a:r>
            <a:r>
              <a:rPr lang="en-US" sz="1800" dirty="0"/>
              <a:t>, </a:t>
            </a:r>
            <a:r>
              <a:rPr lang="en-US" sz="1800" dirty="0" err="1"/>
              <a:t>khitanan</a:t>
            </a:r>
            <a:r>
              <a:rPr lang="en-US" sz="1800" dirty="0"/>
              <a:t>, </a:t>
            </a:r>
            <a:r>
              <a:rPr lang="en-US" sz="1800" dirty="0" err="1"/>
              <a:t>potong</a:t>
            </a:r>
            <a:r>
              <a:rPr lang="en-US" sz="1800" dirty="0"/>
              <a:t> </a:t>
            </a:r>
            <a:r>
              <a:rPr lang="en-US" sz="1800" dirty="0" err="1"/>
              <a:t>gigi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upacara</a:t>
            </a:r>
            <a:r>
              <a:rPr lang="en-US" sz="1800" dirty="0"/>
              <a:t> </a:t>
            </a:r>
            <a:r>
              <a:rPr lang="en-US" sz="1800" dirty="0" err="1"/>
              <a:t>adat</a:t>
            </a:r>
            <a:r>
              <a:rPr lang="en-US" sz="1800" dirty="0"/>
              <a:t>/agama </a:t>
            </a:r>
            <a:r>
              <a:rPr lang="en-US" sz="1800" dirty="0" err="1"/>
              <a:t>lainnya</a:t>
            </a:r>
            <a:r>
              <a:rPr lang="en-US" sz="1800" dirty="0"/>
              <a:t>, </a:t>
            </a:r>
            <a:r>
              <a:rPr lang="en-US" sz="1800" dirty="0" err="1"/>
              <a:t>pisah</a:t>
            </a:r>
            <a:r>
              <a:rPr lang="en-US" sz="1800" dirty="0"/>
              <a:t> </a:t>
            </a:r>
            <a:r>
              <a:rPr lang="en-US" sz="1800" dirty="0" err="1"/>
              <a:t>sambut</a:t>
            </a:r>
            <a:r>
              <a:rPr lang="en-US" sz="1800" dirty="0"/>
              <a:t>, </a:t>
            </a:r>
            <a:r>
              <a:rPr lang="en-US" sz="1800" dirty="0" err="1"/>
              <a:t>pensiun</a:t>
            </a:r>
            <a:r>
              <a:rPr lang="en-US" sz="1800" dirty="0"/>
              <a:t>, </a:t>
            </a:r>
            <a:r>
              <a:rPr lang="en-US" sz="1800" dirty="0" err="1"/>
              <a:t>promosi</a:t>
            </a:r>
            <a:r>
              <a:rPr lang="en-US" sz="1800" dirty="0"/>
              <a:t> </a:t>
            </a:r>
            <a:r>
              <a:rPr lang="en-US" sz="1800" dirty="0" err="1"/>
              <a:t>jabatan</a:t>
            </a:r>
            <a:r>
              <a:rPr lang="en-US" sz="1800" dirty="0"/>
              <a:t>;</a:t>
            </a:r>
            <a:endParaRPr lang="id-ID" sz="1800" dirty="0"/>
          </a:p>
          <a:p>
            <a:pPr marL="363538" indent="-363538" algn="just">
              <a:buAutoNum type="alphaLcPeriod" startAt="12"/>
            </a:pPr>
            <a:r>
              <a:rPr lang="en-US" sz="1800" dirty="0" err="1"/>
              <a:t>pemberian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pertunangan</a:t>
            </a:r>
            <a:r>
              <a:rPr lang="en-US" sz="1800" dirty="0"/>
              <a:t>, </a:t>
            </a:r>
            <a:r>
              <a:rPr lang="en-US" sz="1800" dirty="0" err="1"/>
              <a:t>pernikahan</a:t>
            </a:r>
            <a:r>
              <a:rPr lang="en-US" sz="1800" dirty="0"/>
              <a:t>, </a:t>
            </a:r>
            <a:r>
              <a:rPr lang="en-US" sz="1800" dirty="0" err="1"/>
              <a:t>kelahiran</a:t>
            </a:r>
            <a:r>
              <a:rPr lang="en-US" sz="1800" dirty="0"/>
              <a:t>, </a:t>
            </a:r>
            <a:r>
              <a:rPr lang="en-US" sz="1800" dirty="0" err="1"/>
              <a:t>akikah</a:t>
            </a:r>
            <a:r>
              <a:rPr lang="en-US" sz="1800" dirty="0"/>
              <a:t>, </a:t>
            </a:r>
            <a:r>
              <a:rPr lang="en-US" sz="1800" dirty="0" err="1"/>
              <a:t>baptis</a:t>
            </a:r>
            <a:r>
              <a:rPr lang="en-US" sz="1800" dirty="0"/>
              <a:t>, </a:t>
            </a:r>
            <a:r>
              <a:rPr lang="en-US" sz="1800" dirty="0" err="1"/>
              <a:t>khitanan</a:t>
            </a:r>
            <a:r>
              <a:rPr lang="en-US" sz="1800" dirty="0"/>
              <a:t>, </a:t>
            </a:r>
            <a:r>
              <a:rPr lang="en-US" sz="1800" dirty="0" err="1"/>
              <a:t>potong</a:t>
            </a:r>
            <a:r>
              <a:rPr lang="en-US" sz="1800" dirty="0"/>
              <a:t> </a:t>
            </a:r>
            <a:r>
              <a:rPr lang="en-US" sz="1800" dirty="0" err="1"/>
              <a:t>gigi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upacara</a:t>
            </a:r>
            <a:r>
              <a:rPr lang="en-US" sz="1800" dirty="0"/>
              <a:t> </a:t>
            </a:r>
            <a:r>
              <a:rPr lang="en-US" sz="1800" dirty="0" err="1"/>
              <a:t>adat</a:t>
            </a:r>
            <a:r>
              <a:rPr lang="en-US" sz="1800" dirty="0"/>
              <a:t>/agama </a:t>
            </a:r>
            <a:r>
              <a:rPr lang="en-US" sz="1800" dirty="0" err="1"/>
              <a:t>lainnya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batasan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sebesar</a:t>
            </a:r>
            <a:r>
              <a:rPr lang="en-US" sz="1800" dirty="0"/>
              <a:t> Rp 1.000.000,00 (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juta</a:t>
            </a:r>
            <a:r>
              <a:rPr lang="en-US" sz="1800" dirty="0"/>
              <a:t> rupiah)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pemberi</a:t>
            </a:r>
            <a:r>
              <a:rPr lang="en-US" sz="1800" dirty="0"/>
              <a:t>;</a:t>
            </a:r>
          </a:p>
          <a:p>
            <a:pPr marL="363538" indent="-363538" algn="just">
              <a:buFont typeface="Arial" panose="020B0604020202020204" pitchFamily="34" charset="0"/>
              <a:buAutoNum type="alphaLcPeriod" startAt="12"/>
            </a:pPr>
            <a:r>
              <a:rPr lang="en-US" sz="1800" dirty="0" err="1"/>
              <a:t>pemberian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musibah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bencana</a:t>
            </a:r>
            <a:r>
              <a:rPr lang="en-US" sz="1800" dirty="0"/>
              <a:t> yang </a:t>
            </a:r>
            <a:r>
              <a:rPr lang="en-US" sz="1800" dirty="0" err="1"/>
              <a:t>dialami</a:t>
            </a:r>
            <a:r>
              <a:rPr lang="en-US" sz="1800" dirty="0"/>
              <a:t> oleh </a:t>
            </a:r>
            <a:r>
              <a:rPr lang="en-US" sz="1800" dirty="0" err="1"/>
              <a:t>diri</a:t>
            </a:r>
            <a:r>
              <a:rPr lang="en-US" sz="1800" dirty="0"/>
              <a:t> </a:t>
            </a:r>
            <a:r>
              <a:rPr lang="en-US" sz="1800" dirty="0" err="1"/>
              <a:t>penerima</a:t>
            </a:r>
            <a:r>
              <a:rPr lang="en-US" sz="1800" dirty="0"/>
              <a:t> </a:t>
            </a:r>
            <a:r>
              <a:rPr lang="en-US" sz="1800" dirty="0" err="1"/>
              <a:t>Gratifikasi</a:t>
            </a:r>
            <a:r>
              <a:rPr lang="en-US" sz="1800" dirty="0"/>
              <a:t>, </a:t>
            </a:r>
            <a:r>
              <a:rPr lang="en-US" sz="1800" dirty="0" err="1"/>
              <a:t>suami</a:t>
            </a:r>
            <a:r>
              <a:rPr lang="en-US" sz="1800" dirty="0"/>
              <a:t>, </a:t>
            </a:r>
            <a:r>
              <a:rPr lang="en-US" sz="1800" dirty="0" err="1"/>
              <a:t>istri</a:t>
            </a:r>
            <a:r>
              <a:rPr lang="en-US" sz="1800" dirty="0"/>
              <a:t>, </a:t>
            </a:r>
            <a:r>
              <a:rPr lang="en-US" sz="1800" dirty="0" err="1"/>
              <a:t>anak</a:t>
            </a:r>
            <a:r>
              <a:rPr lang="en-US" sz="1800" dirty="0"/>
              <a:t>, </a:t>
            </a:r>
            <a:r>
              <a:rPr lang="en-US" sz="1800" dirty="0" err="1"/>
              <a:t>bapak</a:t>
            </a:r>
            <a:r>
              <a:rPr lang="en-US" sz="1800" dirty="0"/>
              <a:t>, </a:t>
            </a:r>
            <a:r>
              <a:rPr lang="en-US" sz="1800" dirty="0" err="1"/>
              <a:t>ibu</a:t>
            </a:r>
            <a:r>
              <a:rPr lang="en-US" sz="1800" dirty="0"/>
              <a:t>, </a:t>
            </a:r>
            <a:r>
              <a:rPr lang="en-US" sz="1800" dirty="0" err="1"/>
              <a:t>mertua</a:t>
            </a:r>
            <a:r>
              <a:rPr lang="en-US" sz="1800" dirty="0"/>
              <a:t>, dan/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menantu</a:t>
            </a:r>
            <a:r>
              <a:rPr lang="en-US" sz="1800" dirty="0"/>
              <a:t> </a:t>
            </a:r>
            <a:r>
              <a:rPr lang="en-US" sz="1800" dirty="0" err="1"/>
              <a:t>penerima</a:t>
            </a:r>
            <a:r>
              <a:rPr lang="en-US" sz="1800" dirty="0"/>
              <a:t> </a:t>
            </a:r>
            <a:r>
              <a:rPr lang="en-US" sz="1800" dirty="0" err="1"/>
              <a:t>Gratifikasi</a:t>
            </a:r>
            <a:r>
              <a:rPr lang="en-US" sz="1800" dirty="0"/>
              <a:t> </a:t>
            </a:r>
            <a:r>
              <a:rPr lang="en-US" sz="1800" dirty="0" err="1"/>
              <a:t>sepanjang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konflik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, dan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kewajaran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kepatutan</a:t>
            </a:r>
            <a:r>
              <a:rPr lang="en-US" sz="1800" dirty="0"/>
              <a:t>;  </a:t>
            </a:r>
            <a:endParaRPr lang="id-ID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609329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78" y="332656"/>
            <a:ext cx="912752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dirty="0"/>
              <a:t>(</a:t>
            </a:r>
            <a:r>
              <a:rPr lang="id-ID" sz="3600" dirty="0"/>
              <a:t>Peraturan Bupati Wonogiri No. 52 TH 2021</a:t>
            </a:r>
            <a:r>
              <a:rPr lang="en-US" sz="3600" dirty="0"/>
              <a:t> Ps 4)</a:t>
            </a:r>
            <a:r>
              <a:rPr lang="id-ID" sz="3600" dirty="0"/>
              <a:t> </a:t>
            </a:r>
            <a:br>
              <a:rPr lang="id-ID" sz="3600" dirty="0"/>
            </a:b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745476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7" y="1075792"/>
            <a:ext cx="8496944" cy="470641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900" b="1" dirty="0">
                <a:solidFill>
                  <a:srgbClr val="00B050"/>
                </a:solidFill>
              </a:rPr>
              <a:t>Kewajiban Pelaporan </a:t>
            </a:r>
            <a:r>
              <a:rPr lang="en-US" sz="1900" b="1" dirty="0" err="1">
                <a:solidFill>
                  <a:srgbClr val="00B050"/>
                </a:solidFill>
              </a:rPr>
              <a:t>Gratifikasi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dikecualikan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terhadap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jenis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Gratifikasi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sebagai</a:t>
            </a:r>
            <a:r>
              <a:rPr lang="en-US" sz="1900" b="1" dirty="0">
                <a:solidFill>
                  <a:srgbClr val="00B050"/>
                </a:solidFill>
              </a:rPr>
              <a:t> </a:t>
            </a:r>
            <a:r>
              <a:rPr lang="en-US" sz="1900" b="1" dirty="0" err="1">
                <a:solidFill>
                  <a:srgbClr val="00B050"/>
                </a:solidFill>
              </a:rPr>
              <a:t>berikut</a:t>
            </a:r>
            <a:r>
              <a:rPr lang="id-ID" sz="1900" b="1" dirty="0">
                <a:solidFill>
                  <a:srgbClr val="00B050"/>
                </a:solidFill>
              </a:rPr>
              <a:t>: </a:t>
            </a:r>
          </a:p>
          <a:p>
            <a:pPr marL="268288" indent="-268288" algn="just">
              <a:buNone/>
            </a:pPr>
            <a:r>
              <a:rPr lang="en-US" sz="1900" dirty="0"/>
              <a:t>n. 	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sesama</a:t>
            </a:r>
            <a:r>
              <a:rPr lang="en-US" sz="1900" dirty="0"/>
              <a:t> </a:t>
            </a:r>
            <a:r>
              <a:rPr lang="en-US" sz="1900" dirty="0" err="1"/>
              <a:t>rekan</a:t>
            </a:r>
            <a:r>
              <a:rPr lang="en-US" sz="1900" dirty="0"/>
              <a:t> </a:t>
            </a:r>
            <a:r>
              <a:rPr lang="en-US" sz="1900" dirty="0" err="1"/>
              <a:t>kerja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rangka</a:t>
            </a:r>
            <a:r>
              <a:rPr lang="en-US" sz="1900" dirty="0"/>
              <a:t> </a:t>
            </a:r>
            <a:r>
              <a:rPr lang="en-US" sz="1900" dirty="0" err="1"/>
              <a:t>pisah</a:t>
            </a:r>
            <a:r>
              <a:rPr lang="en-US" sz="1900" dirty="0"/>
              <a:t> </a:t>
            </a:r>
            <a:r>
              <a:rPr lang="en-US" sz="1900" dirty="0" err="1"/>
              <a:t>sambut</a:t>
            </a:r>
            <a:r>
              <a:rPr lang="en-US" sz="1900" dirty="0"/>
              <a:t>, </a:t>
            </a:r>
            <a:r>
              <a:rPr lang="en-US" sz="1900" dirty="0" err="1"/>
              <a:t>pensiun</a:t>
            </a:r>
            <a:r>
              <a:rPr lang="en-US" sz="1900" dirty="0"/>
              <a:t>, </a:t>
            </a:r>
            <a:r>
              <a:rPr lang="en-US" sz="1900" dirty="0" err="1"/>
              <a:t>mutasi</a:t>
            </a:r>
            <a:r>
              <a:rPr lang="en-US" sz="1900" dirty="0"/>
              <a:t> </a:t>
            </a:r>
            <a:r>
              <a:rPr lang="en-US" sz="1900" dirty="0" err="1"/>
              <a:t>jabatan</a:t>
            </a:r>
            <a:r>
              <a:rPr lang="en-US" sz="1900" dirty="0"/>
              <a:t>,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ulang</a:t>
            </a:r>
            <a:r>
              <a:rPr lang="en-US" sz="1900" dirty="0"/>
              <a:t> </a:t>
            </a:r>
            <a:r>
              <a:rPr lang="en-US" sz="1900" dirty="0" err="1"/>
              <a:t>tahun</a:t>
            </a:r>
            <a:r>
              <a:rPr lang="en-US" sz="1900" dirty="0"/>
              <a:t> yang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bentuk</a:t>
            </a:r>
            <a:r>
              <a:rPr lang="en-US" sz="1900" dirty="0"/>
              <a:t> </a:t>
            </a:r>
            <a:r>
              <a:rPr lang="en-US" sz="1900" dirty="0" err="1"/>
              <a:t>uang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alat</a:t>
            </a:r>
            <a:r>
              <a:rPr lang="en-US" sz="1900" dirty="0"/>
              <a:t> </a:t>
            </a:r>
            <a:r>
              <a:rPr lang="en-US" sz="1900" dirty="0" err="1"/>
              <a:t>tukar</a:t>
            </a:r>
            <a:r>
              <a:rPr lang="en-US" sz="1900" dirty="0"/>
              <a:t> </a:t>
            </a:r>
            <a:r>
              <a:rPr lang="en-US" sz="1900" dirty="0" err="1"/>
              <a:t>lainnya</a:t>
            </a:r>
            <a:r>
              <a:rPr lang="en-US" sz="1900" dirty="0"/>
              <a:t> paling </a:t>
            </a:r>
            <a:r>
              <a:rPr lang="en-US" sz="1900" dirty="0" err="1"/>
              <a:t>banyak</a:t>
            </a:r>
            <a:r>
              <a:rPr lang="en-US" sz="1900" dirty="0"/>
              <a:t> </a:t>
            </a:r>
            <a:r>
              <a:rPr lang="en-US" sz="1900" dirty="0" err="1"/>
              <a:t>senilai</a:t>
            </a:r>
            <a:r>
              <a:rPr lang="en-US" sz="1900" dirty="0"/>
              <a:t> </a:t>
            </a:r>
            <a:r>
              <a:rPr lang="en-US" sz="1900" dirty="0" err="1"/>
              <a:t>Rp</a:t>
            </a:r>
            <a:r>
              <a:rPr lang="en-US" sz="1900" dirty="0"/>
              <a:t> 300.000,00 (</a:t>
            </a:r>
            <a:r>
              <a:rPr lang="en-US" sz="1900" dirty="0" err="1"/>
              <a:t>tiga</a:t>
            </a:r>
            <a:r>
              <a:rPr lang="en-US" sz="1900" dirty="0"/>
              <a:t> </a:t>
            </a:r>
            <a:r>
              <a:rPr lang="en-US" sz="1900" dirty="0" err="1"/>
              <a:t>ratus</a:t>
            </a:r>
            <a:r>
              <a:rPr lang="en-US" sz="1900" dirty="0"/>
              <a:t> </a:t>
            </a:r>
            <a:r>
              <a:rPr lang="en-US" sz="1900" dirty="0" err="1"/>
              <a:t>ribu</a:t>
            </a:r>
            <a:r>
              <a:rPr lang="en-US" sz="1900" dirty="0"/>
              <a:t> rupiah) </a:t>
            </a:r>
            <a:r>
              <a:rPr lang="en-US" sz="1900" dirty="0" err="1"/>
              <a:t>setiap</a:t>
            </a:r>
            <a:r>
              <a:rPr lang="en-US" sz="1900" dirty="0"/>
              <a:t> </a:t>
            </a:r>
            <a:r>
              <a:rPr lang="en-US" sz="1900" dirty="0" err="1"/>
              <a:t>pemberian</a:t>
            </a:r>
            <a:r>
              <a:rPr lang="en-US" sz="1900" dirty="0"/>
              <a:t> per orang, </a:t>
            </a:r>
            <a:r>
              <a:rPr lang="en-US" sz="1900" dirty="0" err="1"/>
              <a:t>dengan</a:t>
            </a:r>
            <a:r>
              <a:rPr lang="en-US" sz="1900" dirty="0"/>
              <a:t> total 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melebihi</a:t>
            </a:r>
            <a:r>
              <a:rPr lang="en-US" sz="1900" dirty="0"/>
              <a:t> </a:t>
            </a:r>
            <a:r>
              <a:rPr lang="en-US" sz="1900" dirty="0" err="1"/>
              <a:t>Rp</a:t>
            </a:r>
            <a:r>
              <a:rPr lang="en-US" sz="1900" dirty="0"/>
              <a:t> 1.000.000,00 (</a:t>
            </a:r>
            <a:r>
              <a:rPr lang="en-US" sz="1900" dirty="0" err="1"/>
              <a:t>satu</a:t>
            </a:r>
            <a:r>
              <a:rPr lang="en-US" sz="1900" dirty="0"/>
              <a:t> </a:t>
            </a:r>
            <a:r>
              <a:rPr lang="en-US" sz="1900" dirty="0" err="1"/>
              <a:t>juta</a:t>
            </a:r>
            <a:r>
              <a:rPr lang="en-US" sz="1900" dirty="0"/>
              <a:t> rupiah) </a:t>
            </a:r>
            <a:r>
              <a:rPr lang="en-US" sz="1900" dirty="0" err="1"/>
              <a:t>dalam</a:t>
            </a:r>
            <a:r>
              <a:rPr lang="en-US" sz="1900" dirty="0"/>
              <a:t> 1 (</a:t>
            </a:r>
            <a:r>
              <a:rPr lang="en-US" sz="1900" dirty="0" err="1"/>
              <a:t>satu</a:t>
            </a:r>
            <a:r>
              <a:rPr lang="en-US" sz="1900" dirty="0"/>
              <a:t>) </a:t>
            </a:r>
            <a:r>
              <a:rPr lang="en-US" sz="1900" dirty="0" err="1"/>
              <a:t>tahun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pemberi</a:t>
            </a:r>
            <a:r>
              <a:rPr lang="en-US" sz="1900" dirty="0"/>
              <a:t> yang </a:t>
            </a:r>
            <a:r>
              <a:rPr lang="en-US" sz="1900" dirty="0" err="1"/>
              <a:t>sama</a:t>
            </a:r>
            <a:r>
              <a:rPr lang="en-US" sz="1900" dirty="0"/>
              <a:t>, </a:t>
            </a:r>
            <a:r>
              <a:rPr lang="en-US" sz="1900" dirty="0" err="1"/>
              <a:t>sepanjang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terdapat</a:t>
            </a:r>
            <a:r>
              <a:rPr lang="en-US" sz="1900" dirty="0"/>
              <a:t> </a:t>
            </a:r>
            <a:r>
              <a:rPr lang="en-US" sz="1900" dirty="0" err="1"/>
              <a:t>konflik</a:t>
            </a:r>
            <a:r>
              <a:rPr lang="en-US" sz="1900" dirty="0"/>
              <a:t> </a:t>
            </a:r>
            <a:r>
              <a:rPr lang="en-US" sz="1900" dirty="0" err="1"/>
              <a:t>kepentingan</a:t>
            </a:r>
            <a:r>
              <a:rPr lang="en-US" sz="1900" dirty="0"/>
              <a:t>;</a:t>
            </a:r>
            <a:endParaRPr lang="id-ID" sz="1900" dirty="0"/>
          </a:p>
          <a:p>
            <a:pPr marL="268288" indent="-268288" algn="just">
              <a:buNone/>
            </a:pPr>
            <a:r>
              <a:rPr lang="en-US" sz="1900" dirty="0"/>
              <a:t>o. 	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sesama</a:t>
            </a:r>
            <a:r>
              <a:rPr lang="en-US" sz="1900" dirty="0"/>
              <a:t> </a:t>
            </a:r>
            <a:r>
              <a:rPr lang="en-US" sz="1900" dirty="0" err="1"/>
              <a:t>rekan</a:t>
            </a:r>
            <a:r>
              <a:rPr lang="en-US" sz="1900" dirty="0"/>
              <a:t> </a:t>
            </a:r>
            <a:r>
              <a:rPr lang="en-US" sz="1900" dirty="0" err="1"/>
              <a:t>kerja</a:t>
            </a:r>
            <a:r>
              <a:rPr lang="en-US" sz="1900" dirty="0"/>
              <a:t> yang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bentuk</a:t>
            </a:r>
            <a:r>
              <a:rPr lang="en-US" sz="1900" dirty="0"/>
              <a:t> </a:t>
            </a:r>
            <a:r>
              <a:rPr lang="en-US" sz="1900" dirty="0" err="1"/>
              <a:t>uang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alat</a:t>
            </a:r>
            <a:r>
              <a:rPr lang="en-US" sz="1900" dirty="0"/>
              <a:t> </a:t>
            </a:r>
            <a:r>
              <a:rPr lang="en-US" sz="1900" dirty="0" err="1"/>
              <a:t>tukar</a:t>
            </a:r>
            <a:r>
              <a:rPr lang="en-US" sz="1900" dirty="0"/>
              <a:t> </a:t>
            </a:r>
            <a:r>
              <a:rPr lang="en-US" sz="1900" dirty="0" err="1"/>
              <a:t>lainnya</a:t>
            </a:r>
            <a:r>
              <a:rPr lang="en-US" sz="1900" dirty="0"/>
              <a:t>,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terkait</a:t>
            </a:r>
            <a:r>
              <a:rPr lang="en-US" sz="1900" dirty="0"/>
              <a:t> </a:t>
            </a:r>
            <a:r>
              <a:rPr lang="en-US" sz="1900" dirty="0" err="1"/>
              <a:t>kedinasan</a:t>
            </a:r>
            <a:r>
              <a:rPr lang="en-US" sz="1900" dirty="0"/>
              <a:t> paling </a:t>
            </a:r>
            <a:r>
              <a:rPr lang="en-US" sz="1900" dirty="0" err="1"/>
              <a:t>banyak</a:t>
            </a:r>
            <a:r>
              <a:rPr lang="en-US" sz="1900" dirty="0"/>
              <a:t> </a:t>
            </a:r>
            <a:r>
              <a:rPr lang="en-US" sz="1900" dirty="0" err="1"/>
              <a:t>senilai</a:t>
            </a:r>
            <a:r>
              <a:rPr lang="en-US" sz="1900" dirty="0"/>
              <a:t> </a:t>
            </a:r>
            <a:r>
              <a:rPr lang="en-US" sz="1900" dirty="0" err="1"/>
              <a:t>Rp</a:t>
            </a:r>
            <a:r>
              <a:rPr lang="en-US" sz="1900" dirty="0"/>
              <a:t> 200.000,00 (</a:t>
            </a:r>
            <a:r>
              <a:rPr lang="en-US" sz="1900" dirty="0" err="1"/>
              <a:t>dua</a:t>
            </a:r>
            <a:r>
              <a:rPr lang="en-US" sz="1900" dirty="0"/>
              <a:t> </a:t>
            </a:r>
            <a:r>
              <a:rPr lang="en-US" sz="1900" dirty="0" err="1"/>
              <a:t>ratus</a:t>
            </a:r>
            <a:r>
              <a:rPr lang="en-US" sz="1900" dirty="0"/>
              <a:t> </a:t>
            </a:r>
            <a:r>
              <a:rPr lang="en-US" sz="1900" dirty="0" err="1"/>
              <a:t>ribu</a:t>
            </a:r>
            <a:r>
              <a:rPr lang="en-US" sz="1900" dirty="0"/>
              <a:t> rupiah) </a:t>
            </a:r>
            <a:r>
              <a:rPr lang="en-US" sz="1900" dirty="0" err="1"/>
              <a:t>setiap</a:t>
            </a:r>
            <a:r>
              <a:rPr lang="en-US" sz="1900" dirty="0"/>
              <a:t> </a:t>
            </a:r>
            <a:r>
              <a:rPr lang="en-US" sz="1900" dirty="0" err="1"/>
              <a:t>pemberian</a:t>
            </a:r>
            <a:r>
              <a:rPr lang="en-US" sz="1900" dirty="0"/>
              <a:t> per orang, </a:t>
            </a:r>
            <a:r>
              <a:rPr lang="en-US" sz="1900" dirty="0" err="1"/>
              <a:t>dengan</a:t>
            </a:r>
            <a:r>
              <a:rPr lang="en-US" sz="1900" dirty="0"/>
              <a:t> total 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melebihi</a:t>
            </a:r>
            <a:r>
              <a:rPr lang="en-US" sz="1900" dirty="0"/>
              <a:t> </a:t>
            </a:r>
            <a:r>
              <a:rPr lang="en-US" sz="1900" dirty="0" err="1"/>
              <a:t>Rp</a:t>
            </a:r>
            <a:r>
              <a:rPr lang="en-US" sz="1900" dirty="0"/>
              <a:t> 1.000.000,00 (</a:t>
            </a:r>
            <a:r>
              <a:rPr lang="en-US" sz="1900" dirty="0" err="1"/>
              <a:t>satu</a:t>
            </a:r>
            <a:r>
              <a:rPr lang="en-US" sz="1900" dirty="0"/>
              <a:t> </a:t>
            </a:r>
            <a:r>
              <a:rPr lang="en-US" sz="1900" dirty="0" err="1"/>
              <a:t>juta</a:t>
            </a:r>
            <a:r>
              <a:rPr lang="en-US" sz="1900" dirty="0"/>
              <a:t> rupiah) </a:t>
            </a:r>
            <a:r>
              <a:rPr lang="en-US" sz="1900" dirty="0" err="1"/>
              <a:t>dalam</a:t>
            </a:r>
            <a:r>
              <a:rPr lang="en-US" sz="1900" dirty="0"/>
              <a:t> 1 (</a:t>
            </a:r>
            <a:r>
              <a:rPr lang="en-US" sz="1900" dirty="0" err="1"/>
              <a:t>satu</a:t>
            </a:r>
            <a:r>
              <a:rPr lang="en-US" sz="1900" dirty="0"/>
              <a:t>) </a:t>
            </a:r>
            <a:r>
              <a:rPr lang="en-US" sz="1900" dirty="0" err="1"/>
              <a:t>tahun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pemberi</a:t>
            </a:r>
            <a:r>
              <a:rPr lang="en-US" sz="1900" dirty="0"/>
              <a:t> yang </a:t>
            </a:r>
            <a:r>
              <a:rPr lang="en-US" sz="1900" dirty="0" err="1"/>
              <a:t>sama</a:t>
            </a:r>
            <a:r>
              <a:rPr lang="en-US" sz="1900" dirty="0"/>
              <a:t>;</a:t>
            </a:r>
            <a:endParaRPr lang="id-ID" sz="1900" dirty="0"/>
          </a:p>
          <a:p>
            <a:pPr marL="268288" indent="-268288" algn="just">
              <a:buNone/>
            </a:pPr>
            <a:r>
              <a:rPr lang="en-US" sz="1900" dirty="0"/>
              <a:t>p. 	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berupa</a:t>
            </a:r>
            <a:r>
              <a:rPr lang="en-US" sz="1900" dirty="0"/>
              <a:t> </a:t>
            </a:r>
            <a:r>
              <a:rPr lang="en-US" sz="1900" dirty="0" err="1"/>
              <a:t>hidangan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sajian</a:t>
            </a:r>
            <a:r>
              <a:rPr lang="en-US" sz="1900" dirty="0"/>
              <a:t> yang </a:t>
            </a:r>
            <a:r>
              <a:rPr lang="en-US" sz="1900" dirty="0" err="1"/>
              <a:t>berlak</a:t>
            </a:r>
            <a:r>
              <a:rPr lang="id-ID" sz="1900" dirty="0"/>
              <a:t>u</a:t>
            </a:r>
            <a:r>
              <a:rPr lang="en-US" sz="1900" dirty="0"/>
              <a:t> </a:t>
            </a:r>
            <a:r>
              <a:rPr lang="en-US" sz="1900" dirty="0" err="1"/>
              <a:t>umum</a:t>
            </a:r>
            <a:r>
              <a:rPr lang="en-US" sz="1900" dirty="0"/>
              <a:t>; </a:t>
            </a:r>
            <a:r>
              <a:rPr lang="en-US" sz="1900" dirty="0" err="1"/>
              <a:t>dan</a:t>
            </a:r>
            <a:endParaRPr lang="id-ID" sz="1900" dirty="0"/>
          </a:p>
          <a:p>
            <a:pPr marL="268288" indent="-268288" algn="just">
              <a:buNone/>
            </a:pPr>
            <a:r>
              <a:rPr lang="en-US" sz="1900" dirty="0"/>
              <a:t>q. 	</a:t>
            </a:r>
            <a:r>
              <a:rPr lang="en-US" sz="1900" dirty="0" err="1"/>
              <a:t>pemberian</a:t>
            </a:r>
            <a:r>
              <a:rPr lang="en-US" sz="1900" dirty="0"/>
              <a:t> </a:t>
            </a:r>
            <a:r>
              <a:rPr lang="en-US" sz="1900" dirty="0" err="1"/>
              <a:t>cindera</a:t>
            </a:r>
            <a:r>
              <a:rPr lang="en-US" sz="1900" dirty="0"/>
              <a:t> </a:t>
            </a:r>
            <a:r>
              <a:rPr lang="en-US" sz="1900" dirty="0" err="1"/>
              <a:t>mata</a:t>
            </a:r>
            <a:r>
              <a:rPr lang="en-US" sz="1900" dirty="0"/>
              <a:t>/</a:t>
            </a:r>
            <a:r>
              <a:rPr lang="en-US" sz="1900" dirty="0" err="1"/>
              <a:t>plakat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/>
              <a:t>instansi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rangka</a:t>
            </a:r>
            <a:r>
              <a:rPr lang="en-US" sz="1900" dirty="0"/>
              <a:t> </a:t>
            </a:r>
            <a:r>
              <a:rPr lang="en-US" sz="1900" dirty="0" err="1"/>
              <a:t>hubungan</a:t>
            </a:r>
            <a:r>
              <a:rPr lang="en-US" sz="1900" dirty="0"/>
              <a:t> </a:t>
            </a:r>
            <a:r>
              <a:rPr lang="en-US" sz="1900" dirty="0" err="1"/>
              <a:t>kedinasan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kenegaraan</a:t>
            </a:r>
            <a:r>
              <a:rPr lang="en-US" sz="1900" dirty="0"/>
              <a:t>, </a:t>
            </a:r>
            <a:r>
              <a:rPr lang="en-US" sz="1900" dirty="0" err="1"/>
              <a:t>baik</a:t>
            </a:r>
            <a:r>
              <a:rPr lang="en-US" sz="1900" dirty="0"/>
              <a:t> di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negeri</a:t>
            </a:r>
            <a:r>
              <a:rPr lang="en-US" sz="1900" dirty="0"/>
              <a:t> </a:t>
            </a:r>
            <a:r>
              <a:rPr lang="en-US" sz="1900" dirty="0" err="1"/>
              <a:t>maupun</a:t>
            </a:r>
            <a:r>
              <a:rPr lang="en-US" sz="1900" dirty="0"/>
              <a:t> </a:t>
            </a:r>
            <a:r>
              <a:rPr lang="en-US" sz="1900" dirty="0" err="1"/>
              <a:t>luar</a:t>
            </a:r>
            <a:r>
              <a:rPr lang="en-US" sz="1900" dirty="0"/>
              <a:t> </a:t>
            </a:r>
            <a:r>
              <a:rPr lang="en-US" sz="1900" dirty="0" err="1"/>
              <a:t>negeri</a:t>
            </a:r>
            <a:r>
              <a:rPr lang="en-US" sz="1900" dirty="0"/>
              <a:t> </a:t>
            </a:r>
            <a:r>
              <a:rPr lang="en-US" sz="1900" dirty="0" err="1"/>
              <a:t>sepanjang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diberikan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individu</a:t>
            </a:r>
            <a:r>
              <a:rPr lang="en-US" sz="1900" dirty="0"/>
              <a:t> </a:t>
            </a:r>
            <a:r>
              <a:rPr lang="en-US" sz="1900" dirty="0" err="1"/>
              <a:t>pegawai</a:t>
            </a:r>
            <a:r>
              <a:rPr lang="en-US" sz="1900" dirty="0"/>
              <a:t> </a:t>
            </a:r>
            <a:r>
              <a:rPr lang="en-US" sz="1900" dirty="0" err="1"/>
              <a:t>negeri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penyelenggara</a:t>
            </a:r>
            <a:r>
              <a:rPr lang="en-US" sz="1900" dirty="0"/>
              <a:t> </a:t>
            </a:r>
            <a:r>
              <a:rPr lang="en-US" sz="1900" dirty="0" err="1"/>
              <a:t>negara</a:t>
            </a:r>
            <a:r>
              <a:rPr lang="id-ID" sz="1900" dirty="0"/>
              <a:t>;</a:t>
            </a:r>
            <a:r>
              <a:rPr lang="it-IT" sz="19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6130845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78" y="332656"/>
            <a:ext cx="912752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100" b="1" dirty="0"/>
              <a:t>K</a:t>
            </a:r>
            <a:r>
              <a:rPr lang="en-US" sz="5100" b="1" dirty="0"/>
              <a:t>EBIJAKAN PENGENDALIAN GRATIFIKASI</a:t>
            </a:r>
          </a:p>
          <a:p>
            <a:pPr algn="ctr"/>
            <a:r>
              <a:rPr lang="en-US" sz="3600" dirty="0"/>
              <a:t>(</a:t>
            </a:r>
            <a:r>
              <a:rPr lang="id-ID" sz="3600" dirty="0"/>
              <a:t>Peraturan Bupati Wonogiri No. 52 TH 2021</a:t>
            </a:r>
            <a:r>
              <a:rPr lang="en-US" sz="3600" dirty="0"/>
              <a:t> Ps 4)</a:t>
            </a:r>
            <a:r>
              <a:rPr lang="id-ID" sz="3600" dirty="0"/>
              <a:t> </a:t>
            </a:r>
            <a:br>
              <a:rPr lang="id-ID" sz="3600" dirty="0"/>
            </a:b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9848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6519" y="56438"/>
            <a:ext cx="8443954" cy="936104"/>
          </a:xfrm>
        </p:spPr>
        <p:txBody>
          <a:bodyPr>
            <a:normAutofit/>
          </a:bodyPr>
          <a:lstStyle/>
          <a:p>
            <a:pPr lvl="0" algn="ctr"/>
            <a:r>
              <a:rPr lang="id-ID" sz="3200" b="1" dirty="0">
                <a:solidFill>
                  <a:srgbClr val="0070C0"/>
                </a:solidFill>
              </a:rPr>
              <a:t>T</a:t>
            </a:r>
            <a:r>
              <a:rPr lang="en-US" sz="3200" b="1" dirty="0">
                <a:solidFill>
                  <a:srgbClr val="0070C0"/>
                </a:solidFill>
              </a:rPr>
              <a:t>ATA CARA PELAPORAN GRATIFIKASI</a:t>
            </a:r>
            <a:r>
              <a:rPr lang="id-ID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35" y="851896"/>
            <a:ext cx="8227930" cy="5388786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d-ID" sz="800" dirty="0"/>
          </a:p>
          <a:p>
            <a:pPr marL="268288" indent="-268288" algn="just">
              <a:buNone/>
            </a:pPr>
            <a:r>
              <a:rPr lang="en-US" sz="8000" dirty="0"/>
              <a:t>1.</a:t>
            </a:r>
            <a:r>
              <a:rPr lang="en-US" sz="7200" dirty="0"/>
              <a:t>	</a:t>
            </a:r>
            <a:r>
              <a:rPr lang="id-ID" sz="7200" dirty="0"/>
              <a:t>Laporan Gratifikasi</a:t>
            </a:r>
            <a:r>
              <a:rPr lang="en-US" sz="7200" dirty="0"/>
              <a:t> </a:t>
            </a:r>
            <a:r>
              <a:rPr lang="id-ID" sz="7200" dirty="0"/>
              <a:t>disampaikan secara tertulis menggunakan sarana elektronik atau </a:t>
            </a:r>
            <a:r>
              <a:rPr lang="id-ID" sz="7200" i="1" dirty="0"/>
              <a:t>non-</a:t>
            </a:r>
            <a:r>
              <a:rPr lang="id-ID" sz="7200" dirty="0"/>
              <a:t>elektonik dengan mengisi formulir pelaporan gratifikasi</a:t>
            </a:r>
            <a:r>
              <a:rPr lang="sv-SE" sz="7200" dirty="0"/>
              <a:t>: </a:t>
            </a:r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identitas</a:t>
            </a:r>
            <a:r>
              <a:rPr lang="en-US" sz="7200" dirty="0"/>
              <a:t> </a:t>
            </a:r>
            <a:r>
              <a:rPr lang="en-US" sz="7200" dirty="0" err="1"/>
              <a:t>Pelapor</a:t>
            </a:r>
            <a:r>
              <a:rPr lang="en-US" sz="7200" dirty="0"/>
              <a:t> </a:t>
            </a:r>
            <a:r>
              <a:rPr lang="en-US" sz="7200" dirty="0" err="1"/>
              <a:t>berupa</a:t>
            </a:r>
            <a:r>
              <a:rPr lang="en-US" sz="7200" dirty="0"/>
              <a:t> NIK, </a:t>
            </a:r>
            <a:r>
              <a:rPr lang="en-US" sz="7200" dirty="0" err="1"/>
              <a:t>nama</a:t>
            </a:r>
            <a:r>
              <a:rPr lang="en-US" sz="7200" dirty="0"/>
              <a:t>, </a:t>
            </a:r>
            <a:r>
              <a:rPr lang="en-US" sz="7200" dirty="0" err="1"/>
              <a:t>alamat</a:t>
            </a:r>
            <a:r>
              <a:rPr lang="en-US" sz="7200" dirty="0"/>
              <a:t> </a:t>
            </a:r>
            <a:r>
              <a:rPr lang="en-US" sz="7200" dirty="0" err="1"/>
              <a:t>lengkap</a:t>
            </a:r>
            <a:r>
              <a:rPr lang="en-US" sz="7200" dirty="0"/>
              <a:t>,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nomor</a:t>
            </a:r>
            <a:r>
              <a:rPr lang="en-US" sz="7200" dirty="0"/>
              <a:t> </a:t>
            </a:r>
            <a:r>
              <a:rPr lang="en-US" sz="7200" dirty="0" err="1"/>
              <a:t>telepon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informasi</a:t>
            </a:r>
            <a:r>
              <a:rPr lang="en-US" sz="7200" dirty="0"/>
              <a:t> </a:t>
            </a:r>
            <a:r>
              <a:rPr lang="en-US" sz="7200" dirty="0" err="1"/>
              <a:t>pemberi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jabatan</a:t>
            </a:r>
            <a:r>
              <a:rPr lang="en-US" sz="7200" dirty="0"/>
              <a:t> </a:t>
            </a:r>
            <a:r>
              <a:rPr lang="en-US" sz="7200" dirty="0" err="1"/>
              <a:t>Pelapor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tempat</a:t>
            </a:r>
            <a:r>
              <a:rPr lang="en-US" sz="7200" dirty="0"/>
              <a:t>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waktu</a:t>
            </a:r>
            <a:r>
              <a:rPr lang="en-US" sz="7200" dirty="0"/>
              <a:t> </a:t>
            </a:r>
            <a:r>
              <a:rPr lang="en-US" sz="7200" dirty="0" err="1"/>
              <a:t>penerimaan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uraian</a:t>
            </a:r>
            <a:r>
              <a:rPr lang="en-US" sz="7200" dirty="0"/>
              <a:t> </a:t>
            </a:r>
            <a:r>
              <a:rPr lang="en-US" sz="7200" dirty="0" err="1"/>
              <a:t>jenis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 yang </a:t>
            </a:r>
            <a:r>
              <a:rPr lang="en-US" sz="7200" dirty="0" err="1"/>
              <a:t>diterima</a:t>
            </a:r>
            <a:r>
              <a:rPr lang="en-US" sz="7200" dirty="0"/>
              <a:t>/</a:t>
            </a:r>
            <a:r>
              <a:rPr lang="en-US" sz="7200" dirty="0" err="1"/>
              <a:t>ditolak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nilai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 yang </a:t>
            </a:r>
            <a:r>
              <a:rPr lang="en-US" sz="7200" dirty="0" err="1"/>
              <a:t>diterima</a:t>
            </a:r>
            <a:r>
              <a:rPr lang="en-US" sz="7200" dirty="0"/>
              <a:t>/</a:t>
            </a:r>
            <a:r>
              <a:rPr lang="en-US" sz="7200" dirty="0" err="1"/>
              <a:t>ditolak</a:t>
            </a:r>
            <a:r>
              <a:rPr lang="en-US" sz="7200" dirty="0"/>
              <a:t>;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kronologis</a:t>
            </a:r>
            <a:r>
              <a:rPr lang="en-US" sz="7200" dirty="0"/>
              <a:t> </a:t>
            </a:r>
            <a:r>
              <a:rPr lang="en-US" sz="7200" dirty="0" err="1"/>
              <a:t>peristiwa</a:t>
            </a:r>
            <a:r>
              <a:rPr lang="en-US" sz="7200" dirty="0"/>
              <a:t> </a:t>
            </a:r>
            <a:r>
              <a:rPr lang="en-US" sz="7200" dirty="0" err="1"/>
              <a:t>penerimaan</a:t>
            </a:r>
            <a:r>
              <a:rPr lang="en-US" sz="7200" dirty="0"/>
              <a:t>/</a:t>
            </a:r>
            <a:r>
              <a:rPr lang="en-US" sz="7200" dirty="0" err="1"/>
              <a:t>penolakan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; </a:t>
            </a:r>
            <a:r>
              <a:rPr lang="en-US" sz="7200" dirty="0" err="1"/>
              <a:t>dan</a:t>
            </a:r>
            <a:endParaRPr lang="id-ID" sz="7200" dirty="0"/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dirty="0" err="1"/>
              <a:t>bukti</a:t>
            </a:r>
            <a:r>
              <a:rPr lang="en-US" sz="7200" dirty="0"/>
              <a:t>, </a:t>
            </a:r>
            <a:r>
              <a:rPr lang="en-US" sz="7200" dirty="0" err="1"/>
              <a:t>dokumen</a:t>
            </a:r>
            <a:r>
              <a:rPr lang="en-US" sz="7200" dirty="0"/>
              <a:t>, </a:t>
            </a:r>
            <a:r>
              <a:rPr lang="en-US" sz="7200" dirty="0" err="1"/>
              <a:t>atau</a:t>
            </a:r>
            <a:r>
              <a:rPr lang="en-US" sz="7200" dirty="0"/>
              <a:t> data </a:t>
            </a:r>
            <a:r>
              <a:rPr lang="en-US" sz="7200" dirty="0" err="1"/>
              <a:t>pendukung</a:t>
            </a:r>
            <a:r>
              <a:rPr lang="en-US" sz="7200" dirty="0"/>
              <a:t> </a:t>
            </a:r>
            <a:r>
              <a:rPr lang="en-US" sz="7200" dirty="0" err="1"/>
              <a:t>terkait</a:t>
            </a:r>
            <a:r>
              <a:rPr lang="en-US" sz="7200" dirty="0"/>
              <a:t> </a:t>
            </a:r>
            <a:r>
              <a:rPr lang="en-US" sz="7200" dirty="0" err="1"/>
              <a:t>laporan</a:t>
            </a:r>
            <a:r>
              <a:rPr lang="en-US" sz="7200" dirty="0"/>
              <a:t> </a:t>
            </a:r>
            <a:r>
              <a:rPr lang="en-US" sz="7200" dirty="0" err="1"/>
              <a:t>Gratifikasi</a:t>
            </a:r>
            <a:r>
              <a:rPr lang="en-US" sz="7200" dirty="0"/>
              <a:t> </a:t>
            </a:r>
            <a:r>
              <a:rPr lang="id-ID" sz="7200" dirty="0"/>
              <a:t>Pelaporan</a:t>
            </a:r>
          </a:p>
          <a:p>
            <a:pPr marL="0" indent="0" algn="just" fontAlgn="base">
              <a:buNone/>
            </a:pPr>
            <a:r>
              <a:rPr lang="en-US" sz="7200" b="1" dirty="0">
                <a:solidFill>
                  <a:srgbClr val="00B050"/>
                </a:solidFill>
              </a:rPr>
              <a:t>2.  </a:t>
            </a:r>
            <a:r>
              <a:rPr lang="id-ID" sz="7200" b="1" dirty="0">
                <a:solidFill>
                  <a:srgbClr val="00B050"/>
                </a:solidFill>
              </a:rPr>
              <a:t>Pelaporan Gratifikasi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id-ID" sz="7200" b="1" dirty="0">
                <a:solidFill>
                  <a:srgbClr val="00B050"/>
                </a:solidFill>
              </a:rPr>
              <a:t>dilakukan dengan cara: </a:t>
            </a:r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b="1" dirty="0" err="1">
                <a:solidFill>
                  <a:srgbClr val="00B050"/>
                </a:solidFill>
              </a:rPr>
              <a:t>Disampaikan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kepada</a:t>
            </a:r>
            <a:r>
              <a:rPr lang="en-US" sz="7200" b="1" dirty="0">
                <a:solidFill>
                  <a:srgbClr val="00B050"/>
                </a:solidFill>
              </a:rPr>
              <a:t> KPK </a:t>
            </a:r>
            <a:r>
              <a:rPr lang="en-US" sz="7200" b="1" dirty="0">
                <a:solidFill>
                  <a:srgbClr val="C00000"/>
                </a:solidFill>
              </a:rPr>
              <a:t>(</a:t>
            </a:r>
            <a:r>
              <a:rPr lang="en-US" sz="7200" b="1" dirty="0" err="1">
                <a:solidFill>
                  <a:srgbClr val="C00000"/>
                </a:solidFill>
              </a:rPr>
              <a:t>secara</a:t>
            </a:r>
            <a:r>
              <a:rPr lang="en-US" sz="7200" b="1" dirty="0">
                <a:solidFill>
                  <a:srgbClr val="C00000"/>
                </a:solidFill>
              </a:rPr>
              <a:t> </a:t>
            </a:r>
            <a:r>
              <a:rPr lang="en-US" sz="7200" b="1" dirty="0" err="1">
                <a:solidFill>
                  <a:srgbClr val="C00000"/>
                </a:solidFill>
              </a:rPr>
              <a:t>langsung</a:t>
            </a:r>
            <a:r>
              <a:rPr lang="en-US" sz="7200" b="1" dirty="0">
                <a:solidFill>
                  <a:srgbClr val="C00000"/>
                </a:solidFill>
              </a:rPr>
              <a:t>) </a:t>
            </a:r>
            <a:r>
              <a:rPr lang="en-US" sz="7200" b="1" dirty="0">
                <a:solidFill>
                  <a:srgbClr val="00B050"/>
                </a:solidFill>
              </a:rPr>
              <a:t>paling </a:t>
            </a:r>
            <a:r>
              <a:rPr lang="en-US" sz="7200" b="1" dirty="0" err="1">
                <a:solidFill>
                  <a:srgbClr val="00B050"/>
                </a:solidFill>
              </a:rPr>
              <a:t>lambat</a:t>
            </a:r>
            <a:r>
              <a:rPr lang="en-US" sz="7200" b="1" dirty="0">
                <a:solidFill>
                  <a:srgbClr val="00B050"/>
                </a:solidFill>
              </a:rPr>
              <a:t> 30 (</a:t>
            </a:r>
            <a:r>
              <a:rPr lang="en-US" sz="7200" b="1" dirty="0" err="1">
                <a:solidFill>
                  <a:srgbClr val="00B050"/>
                </a:solidFill>
              </a:rPr>
              <a:t>tiga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puluh</a:t>
            </a:r>
            <a:r>
              <a:rPr lang="en-US" sz="7200" b="1" dirty="0">
                <a:solidFill>
                  <a:srgbClr val="00B050"/>
                </a:solidFill>
              </a:rPr>
              <a:t>) </a:t>
            </a:r>
            <a:r>
              <a:rPr lang="en-US" sz="7200" b="1" dirty="0" err="1">
                <a:solidFill>
                  <a:srgbClr val="00B050"/>
                </a:solidFill>
              </a:rPr>
              <a:t>hari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kerja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sejak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Gratifikasi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diterima</a:t>
            </a:r>
            <a:r>
              <a:rPr lang="en-US" sz="7200" b="1" dirty="0">
                <a:solidFill>
                  <a:srgbClr val="00B050"/>
                </a:solidFill>
              </a:rPr>
              <a:t>/</a:t>
            </a:r>
            <a:r>
              <a:rPr lang="en-US" sz="7200" b="1" dirty="0" err="1">
                <a:solidFill>
                  <a:srgbClr val="00B050"/>
                </a:solidFill>
              </a:rPr>
              <a:t>ditolak</a:t>
            </a:r>
            <a:r>
              <a:rPr lang="en-US" sz="7200" b="1" dirty="0">
                <a:solidFill>
                  <a:srgbClr val="00B050"/>
                </a:solidFill>
              </a:rPr>
              <a:t>; </a:t>
            </a:r>
            <a:r>
              <a:rPr lang="en-US" sz="7200" b="1" dirty="0" err="1">
                <a:solidFill>
                  <a:srgbClr val="00B050"/>
                </a:solidFill>
              </a:rPr>
              <a:t>atau</a:t>
            </a:r>
            <a:endParaRPr lang="id-ID" sz="7200" b="1" dirty="0">
              <a:solidFill>
                <a:srgbClr val="00B050"/>
              </a:solidFill>
            </a:endParaRPr>
          </a:p>
          <a:p>
            <a:pPr marL="631825" lvl="1" indent="-288925" algn="just" fontAlgn="base">
              <a:buFont typeface="Wingdings" panose="05000000000000000000" pitchFamily="2" charset="2"/>
              <a:buChar char="Ø"/>
            </a:pPr>
            <a:r>
              <a:rPr lang="en-US" sz="7200" b="1" dirty="0" err="1">
                <a:solidFill>
                  <a:srgbClr val="00B050"/>
                </a:solidFill>
              </a:rPr>
              <a:t>Disampaikan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kepada</a:t>
            </a:r>
            <a:r>
              <a:rPr lang="en-US" sz="7200" b="1" dirty="0">
                <a:solidFill>
                  <a:srgbClr val="00B050"/>
                </a:solidFill>
              </a:rPr>
              <a:t> KPK </a:t>
            </a:r>
            <a:r>
              <a:rPr lang="en-US" sz="7200" b="1" dirty="0" err="1">
                <a:solidFill>
                  <a:srgbClr val="00B050"/>
                </a:solidFill>
              </a:rPr>
              <a:t>melalui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>
                <a:solidFill>
                  <a:srgbClr val="C00000"/>
                </a:solidFill>
              </a:rPr>
              <a:t>UPG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dalam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jangka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waktu</a:t>
            </a:r>
            <a:r>
              <a:rPr lang="en-US" sz="7200" b="1" dirty="0">
                <a:solidFill>
                  <a:srgbClr val="00B050"/>
                </a:solidFill>
              </a:rPr>
              <a:t> paling lama 10 (</a:t>
            </a:r>
            <a:r>
              <a:rPr lang="en-US" sz="7200" b="1" dirty="0" err="1">
                <a:solidFill>
                  <a:srgbClr val="00B050"/>
                </a:solidFill>
              </a:rPr>
              <a:t>sepuluh</a:t>
            </a:r>
            <a:r>
              <a:rPr lang="en-US" sz="7200" b="1" dirty="0">
                <a:solidFill>
                  <a:srgbClr val="00B050"/>
                </a:solidFill>
              </a:rPr>
              <a:t>) </a:t>
            </a:r>
            <a:r>
              <a:rPr lang="en-US" sz="7200" b="1" dirty="0" err="1">
                <a:solidFill>
                  <a:srgbClr val="00B050"/>
                </a:solidFill>
              </a:rPr>
              <a:t>hari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kerja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sejak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Gratifikasi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diterima</a:t>
            </a:r>
            <a:r>
              <a:rPr lang="en-US" sz="7200" b="1" dirty="0">
                <a:solidFill>
                  <a:srgbClr val="00B050"/>
                </a:solidFill>
              </a:rPr>
              <a:t>/</a:t>
            </a:r>
            <a:r>
              <a:rPr lang="en-US" sz="7200" b="1" dirty="0" err="1">
                <a:solidFill>
                  <a:srgbClr val="00B050"/>
                </a:solidFill>
              </a:rPr>
              <a:t>ditolak</a:t>
            </a:r>
            <a:r>
              <a:rPr lang="en-US" sz="7200" b="1" dirty="0">
                <a:solidFill>
                  <a:srgbClr val="00B050"/>
                </a:solidFill>
              </a:rPr>
              <a:t>.</a:t>
            </a:r>
            <a:endParaRPr lang="id-ID" sz="7200" b="1" dirty="0">
              <a:solidFill>
                <a:srgbClr val="00B050"/>
              </a:solidFill>
            </a:endParaRPr>
          </a:p>
          <a:p>
            <a:pPr marL="268288" indent="-268288" algn="just">
              <a:buNone/>
            </a:pPr>
            <a:r>
              <a:rPr lang="en-US" sz="7200" dirty="0"/>
              <a:t>3. </a:t>
            </a:r>
            <a:r>
              <a:rPr lang="id-ID" sz="7200" dirty="0"/>
              <a:t>UPG meneruskan laporan yang diterimanya kepada KPK dalam jangka waktu 10 (sepuluh) hari kerja sejak laporan Gratifikasi diterima/ditolak.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3797" y="610003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938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0358" y="0"/>
            <a:ext cx="13011150" cy="7086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11772800" y="19168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354001"/>
            <a:ext cx="2051721" cy="936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FORMULIR LAPORAN</a:t>
            </a:r>
            <a:r>
              <a:rPr lang="id-ID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310357" y="0"/>
            <a:ext cx="13011150" cy="365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10359" y="6686016"/>
            <a:ext cx="13011151" cy="400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54" y="18864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LANDASAN HUKUM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66374"/>
            <a:ext cx="7632848" cy="47108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SG" sz="2000" dirty="0"/>
          </a:p>
          <a:p>
            <a:pPr marL="363538" lvl="0" indent="-363538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1. 	</a:t>
            </a:r>
            <a:r>
              <a:rPr lang="id-ID" sz="2400" dirty="0">
                <a:solidFill>
                  <a:schemeClr val="tx1"/>
                </a:solidFill>
              </a:rPr>
              <a:t>Undang-Undang No. 31 Tahun 1999 tentang Pemberantasan Tindak Pidana Korupsi sebagaimana telah diubah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terakhir</a:t>
            </a:r>
            <a:r>
              <a:rPr lang="id-ID" sz="2400" dirty="0">
                <a:solidFill>
                  <a:schemeClr val="tx1"/>
                </a:solidFill>
              </a:rPr>
              <a:t> dengan Undang-Undang No. </a:t>
            </a:r>
            <a:r>
              <a:rPr lang="en-US" sz="2400" dirty="0"/>
              <a:t>30</a:t>
            </a:r>
            <a:r>
              <a:rPr lang="id-ID" sz="2400" dirty="0">
                <a:solidFill>
                  <a:schemeClr val="tx1"/>
                </a:solidFill>
              </a:rPr>
              <a:t> Tahun 200</a:t>
            </a:r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id-ID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363538" lvl="0" indent="-363538" algn="just">
              <a:buNone/>
            </a:pPr>
            <a:r>
              <a:rPr lang="en-US" sz="2400" dirty="0"/>
              <a:t>2.	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30 </a:t>
            </a:r>
            <a:r>
              <a:rPr lang="en-US" sz="2400" dirty="0" err="1"/>
              <a:t>Tahun</a:t>
            </a:r>
            <a:r>
              <a:rPr lang="en-US" sz="2400" dirty="0"/>
              <a:t> 2002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Komisi</a:t>
            </a:r>
            <a:r>
              <a:rPr lang="en-US" sz="2400" dirty="0"/>
              <a:t> </a:t>
            </a:r>
            <a:r>
              <a:rPr lang="en-US" sz="2400" dirty="0" err="1"/>
              <a:t>Pemberantasan</a:t>
            </a:r>
            <a:r>
              <a:rPr lang="en-US" sz="2400" dirty="0"/>
              <a:t> </a:t>
            </a:r>
            <a:r>
              <a:rPr lang="en-US" sz="2400" dirty="0" err="1"/>
              <a:t>Tindak</a:t>
            </a:r>
            <a:r>
              <a:rPr lang="en-US" sz="2400" dirty="0"/>
              <a:t> </a:t>
            </a:r>
            <a:r>
              <a:rPr lang="en-US" sz="2400" dirty="0" err="1"/>
              <a:t>Pidana</a:t>
            </a:r>
            <a:r>
              <a:rPr lang="en-US" sz="2400" dirty="0"/>
              <a:t> </a:t>
            </a:r>
            <a:r>
              <a:rPr lang="en-US" sz="2400" dirty="0" err="1"/>
              <a:t>Korupsi</a:t>
            </a:r>
            <a:r>
              <a:rPr lang="en-US" sz="2400" dirty="0"/>
              <a:t> </a:t>
            </a:r>
            <a:r>
              <a:rPr lang="en-US" sz="2400" dirty="0" err="1"/>
              <a:t>sebagaimana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kali,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19 </a:t>
            </a:r>
            <a:r>
              <a:rPr lang="en-US" sz="2400" dirty="0" err="1"/>
              <a:t>Tahun</a:t>
            </a:r>
            <a:r>
              <a:rPr lang="en-US" sz="2400" dirty="0"/>
              <a:t> 2019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30 </a:t>
            </a:r>
            <a:r>
              <a:rPr lang="en-US" sz="2400" dirty="0" err="1"/>
              <a:t>Tahun</a:t>
            </a:r>
            <a:r>
              <a:rPr lang="en-US" sz="2400" dirty="0"/>
              <a:t> 2002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Komisi</a:t>
            </a:r>
            <a:r>
              <a:rPr lang="en-US" sz="2400" dirty="0"/>
              <a:t> </a:t>
            </a:r>
            <a:r>
              <a:rPr lang="en-US" sz="2400" dirty="0" err="1"/>
              <a:t>Pemberantasan</a:t>
            </a:r>
            <a:r>
              <a:rPr lang="en-US" sz="2400" dirty="0"/>
              <a:t> </a:t>
            </a:r>
            <a:r>
              <a:rPr lang="en-US" sz="2400" dirty="0" err="1"/>
              <a:t>Tindak</a:t>
            </a:r>
            <a:r>
              <a:rPr lang="en-US" sz="2400" dirty="0"/>
              <a:t> </a:t>
            </a:r>
            <a:r>
              <a:rPr lang="en-US" sz="2400" dirty="0" err="1"/>
              <a:t>Pidana</a:t>
            </a:r>
            <a:r>
              <a:rPr lang="en-US" sz="2400" dirty="0"/>
              <a:t> </a:t>
            </a:r>
            <a:r>
              <a:rPr lang="en-US" sz="2400" dirty="0" err="1"/>
              <a:t>Korupsi</a:t>
            </a:r>
            <a:endParaRPr lang="id-ID" sz="2400" dirty="0">
              <a:solidFill>
                <a:schemeClr val="tx1"/>
              </a:solidFill>
            </a:endParaRPr>
          </a:p>
          <a:p>
            <a:pPr marL="363538" lvl="0" indent="-363538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3. 	</a:t>
            </a:r>
            <a:r>
              <a:rPr lang="id-ID" sz="2400" dirty="0">
                <a:solidFill>
                  <a:schemeClr val="tx1"/>
                </a:solidFill>
              </a:rPr>
              <a:t>Peraturan Menteri Dalam Negeri No. 51 Tahun 2014 tentang Unit Pengendalian Gratifikasi.</a:t>
            </a:r>
          </a:p>
          <a:p>
            <a:pPr marL="363538" lvl="0" indent="-363538" algn="just">
              <a:buNone/>
            </a:pPr>
            <a:r>
              <a:rPr lang="en-US" sz="2400" b="1" dirty="0">
                <a:solidFill>
                  <a:srgbClr val="002060"/>
                </a:solidFill>
              </a:rPr>
              <a:t>4. 	</a:t>
            </a:r>
            <a:r>
              <a:rPr lang="id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Peraturan Komisi Pemberantasan Korupsi No. 02 Tahun 201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id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tentang P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elaporan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Gratifikasi.</a:t>
            </a:r>
          </a:p>
          <a:p>
            <a:pPr marL="363538" lvl="0" indent="-363538" algn="just">
              <a:buNone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id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Peraturan Bupati Wonogiri No.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id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Tahun 20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id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tentang Pedoman Pengendalian Gratifikasi di Lingkungan Pemerintah Kabupaten Wonogiri.</a:t>
            </a:r>
          </a:p>
        </p:txBody>
      </p:sp>
    </p:spTree>
    <p:extLst>
      <p:ext uri="{BB962C8B-B14F-4D97-AF65-F5344CB8AC3E}">
        <p14:creationId xmlns:p14="http://schemas.microsoft.com/office/powerpoint/2010/main" val="291932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919428" cy="7200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TINDAK LANJUT PELAPORAN GRATIFIKASI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8" y="1340768"/>
            <a:ext cx="78867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 lvl="0" indent="-457200" algn="just" fontAlgn="base">
              <a:buAutoNum type="arabicPeriod"/>
            </a:pPr>
            <a:r>
              <a:rPr lang="en-US" sz="2200" dirty="0" err="1"/>
              <a:t>Penetapan</a:t>
            </a:r>
            <a:r>
              <a:rPr lang="en-US" sz="2200" dirty="0"/>
              <a:t> status </a:t>
            </a:r>
            <a:r>
              <a:rPr lang="en-US" sz="2200" dirty="0" err="1"/>
              <a:t>kepemilikan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ditetapkan</a:t>
            </a:r>
            <a:r>
              <a:rPr lang="en-US" sz="2200" dirty="0"/>
              <a:t> oleh KPK </a:t>
            </a:r>
            <a:r>
              <a:rPr lang="en-US" sz="2200" dirty="0" err="1"/>
              <a:t>berupa</a:t>
            </a:r>
            <a:r>
              <a:rPr lang="en-US" sz="2200" dirty="0"/>
              <a:t>: </a:t>
            </a:r>
            <a:endParaRPr lang="id-ID" sz="2200" dirty="0"/>
          </a:p>
          <a:p>
            <a:pPr marL="538163" lvl="1" indent="-269875" algn="just" fontAlgn="base">
              <a:buFont typeface="+mj-lt"/>
              <a:buAutoNum type="alphaLcPeriod"/>
            </a:pP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milik</a:t>
            </a:r>
            <a:r>
              <a:rPr lang="en-US" sz="2200" dirty="0"/>
              <a:t> </a:t>
            </a:r>
            <a:r>
              <a:rPr lang="en-US" sz="2200" dirty="0" err="1"/>
              <a:t>penerima</a:t>
            </a:r>
            <a:r>
              <a:rPr lang="en-US" sz="2200" dirty="0"/>
              <a:t>; </a:t>
            </a:r>
            <a:r>
              <a:rPr lang="en-US" sz="2200" dirty="0" err="1"/>
              <a:t>atau</a:t>
            </a:r>
            <a:endParaRPr lang="id-ID" sz="2200" dirty="0"/>
          </a:p>
          <a:p>
            <a:pPr marL="538163" lvl="1" indent="-269875" algn="just" fontAlgn="base">
              <a:buFont typeface="+mj-lt"/>
              <a:buAutoNum type="alphaLcPeriod"/>
            </a:pP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milik</a:t>
            </a:r>
            <a:r>
              <a:rPr lang="en-US" sz="2200" dirty="0"/>
              <a:t> Negara. </a:t>
            </a:r>
            <a:endParaRPr lang="id-ID" sz="2200" dirty="0"/>
          </a:p>
          <a:p>
            <a:pPr marL="268288" indent="-268288" algn="just" fontAlgn="base">
              <a:buNone/>
            </a:pPr>
            <a:r>
              <a:rPr lang="en-US" sz="2200" dirty="0"/>
              <a:t>2. </a:t>
            </a:r>
            <a:r>
              <a:rPr lang="en-US" sz="2200" dirty="0" err="1"/>
              <a:t>Terhadap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yang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ditetapkan</a:t>
            </a:r>
            <a:r>
              <a:rPr lang="en-US" sz="2200" dirty="0"/>
              <a:t> </a:t>
            </a:r>
            <a:r>
              <a:rPr lang="en-US" sz="2200" dirty="0" err="1"/>
              <a:t>berstatus</a:t>
            </a:r>
            <a:r>
              <a:rPr lang="en-US" sz="2200" dirty="0"/>
              <a:t> </a:t>
            </a:r>
            <a:r>
              <a:rPr lang="en-US" sz="2200" dirty="0" err="1"/>
              <a:t>milik</a:t>
            </a:r>
            <a:r>
              <a:rPr lang="en-US" sz="2200" dirty="0"/>
              <a:t> </a:t>
            </a:r>
            <a:r>
              <a:rPr lang="en-US" sz="2200" dirty="0" err="1"/>
              <a:t>negara</a:t>
            </a:r>
            <a:r>
              <a:rPr lang="en-US" sz="2200" dirty="0"/>
              <a:t>, UPG </a:t>
            </a:r>
            <a:r>
              <a:rPr lang="en-US" sz="2200" dirty="0" err="1"/>
              <a:t>menindaklanjuti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hal-hal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berikut</a:t>
            </a:r>
            <a:r>
              <a:rPr lang="id-ID" sz="2200" dirty="0"/>
              <a:t> :</a:t>
            </a:r>
          </a:p>
          <a:p>
            <a:pPr marL="538163" lvl="1" indent="-269875" algn="just" fontAlgn="base">
              <a:buNone/>
            </a:pPr>
            <a:r>
              <a:rPr lang="en-US" sz="2200" dirty="0"/>
              <a:t>a. 	</a:t>
            </a:r>
            <a:r>
              <a:rPr lang="en-US" sz="2200" dirty="0" err="1"/>
              <a:t>Apabila</a:t>
            </a:r>
            <a:r>
              <a:rPr lang="en-US" sz="2200" dirty="0"/>
              <a:t> </a:t>
            </a:r>
            <a:r>
              <a:rPr lang="en-US" sz="2200" dirty="0" err="1"/>
              <a:t>pelaporan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disertai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penyerahan</a:t>
            </a:r>
            <a:r>
              <a:rPr lang="en-US" sz="2200" dirty="0"/>
              <a:t> </a:t>
            </a:r>
            <a:r>
              <a:rPr lang="en-US" sz="2200" dirty="0" err="1"/>
              <a:t>uang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/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UPG </a:t>
            </a:r>
            <a:r>
              <a:rPr lang="en-US" sz="2200" dirty="0" err="1"/>
              <a:t>berkoordinasi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KPK agar </a:t>
            </a:r>
            <a:r>
              <a:rPr lang="en-US" sz="2200" dirty="0" err="1"/>
              <a:t>uang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/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disalurkan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ketentuan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</a:t>
            </a:r>
            <a:r>
              <a:rPr lang="en-US" sz="2200" dirty="0" err="1"/>
              <a:t>perundang-undangan</a:t>
            </a:r>
            <a:r>
              <a:rPr lang="en-US" sz="2200" dirty="0"/>
              <a:t>; </a:t>
            </a:r>
            <a:endParaRPr lang="id-ID" sz="2200" dirty="0"/>
          </a:p>
          <a:p>
            <a:pPr marL="538163" lvl="1" indent="-269875" algn="just" fontAlgn="base">
              <a:buNone/>
            </a:pPr>
            <a:r>
              <a:rPr lang="en-US" sz="2200" dirty="0"/>
              <a:t>b. </a:t>
            </a:r>
            <a:r>
              <a:rPr lang="en-US" sz="2200" dirty="0" err="1"/>
              <a:t>Apabila</a:t>
            </a:r>
            <a:r>
              <a:rPr lang="en-US" sz="2200" dirty="0"/>
              <a:t> </a:t>
            </a:r>
            <a:r>
              <a:rPr lang="en-US" sz="2200" dirty="0" err="1"/>
              <a:t>pelaporan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disertai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penyerahan</a:t>
            </a:r>
            <a:r>
              <a:rPr lang="en-US" sz="2200" dirty="0"/>
              <a:t> </a:t>
            </a:r>
            <a:r>
              <a:rPr lang="en-US" sz="2200" dirty="0" err="1"/>
              <a:t>uang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/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pelapor</a:t>
            </a:r>
            <a:r>
              <a:rPr lang="en-US" sz="2200" dirty="0"/>
              <a:t> </a:t>
            </a:r>
            <a:r>
              <a:rPr lang="en-US" sz="2200" dirty="0" err="1"/>
              <a:t>wajib</a:t>
            </a:r>
            <a:r>
              <a:rPr lang="en-US" sz="2200" dirty="0"/>
              <a:t> </a:t>
            </a:r>
            <a:r>
              <a:rPr lang="en-US" sz="2200" dirty="0" err="1"/>
              <a:t>menyampaikan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KPK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UPG;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endParaRPr lang="id-ID" sz="2200" dirty="0"/>
          </a:p>
          <a:p>
            <a:pPr marL="538163" lvl="1" indent="-269875" algn="just" fontAlgn="base">
              <a:buNone/>
            </a:pPr>
            <a:r>
              <a:rPr lang="en-US" sz="2200" dirty="0"/>
              <a:t>c. 	</a:t>
            </a:r>
            <a:r>
              <a:rPr lang="en-US" sz="2200" dirty="0" err="1"/>
              <a:t>Penyerahan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sebagaimana</a:t>
            </a:r>
            <a:r>
              <a:rPr lang="en-US" sz="2200" dirty="0"/>
              <a:t> </a:t>
            </a:r>
            <a:r>
              <a:rPr lang="en-US" sz="2200" dirty="0" err="1"/>
              <a:t>dimaksud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 b, </a:t>
            </a:r>
            <a:r>
              <a:rPr lang="en-US" sz="2200" dirty="0" err="1"/>
              <a:t>sepenuhnya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kewajiban</a:t>
            </a:r>
            <a:r>
              <a:rPr lang="en-US" sz="2200" dirty="0"/>
              <a:t> </a:t>
            </a:r>
            <a:r>
              <a:rPr lang="en-US" sz="2200" dirty="0" err="1"/>
              <a:t>pelapor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wajib</a:t>
            </a:r>
            <a:r>
              <a:rPr lang="en-US" sz="2200" dirty="0"/>
              <a:t> </a:t>
            </a:r>
            <a:r>
              <a:rPr lang="en-US" sz="2200" dirty="0" err="1"/>
              <a:t>disampaikan</a:t>
            </a:r>
            <a:r>
              <a:rPr lang="en-US" sz="2200" dirty="0"/>
              <a:t> paling </a:t>
            </a:r>
            <a:r>
              <a:rPr lang="en-US" sz="2200" dirty="0" err="1"/>
              <a:t>lambat</a:t>
            </a:r>
            <a:r>
              <a:rPr lang="en-US" sz="2200" dirty="0"/>
              <a:t> 7 (</a:t>
            </a:r>
            <a:r>
              <a:rPr lang="en-US" sz="2200" dirty="0" err="1"/>
              <a:t>tujuh</a:t>
            </a:r>
            <a:r>
              <a:rPr lang="en-US" sz="2200" dirty="0"/>
              <a:t>) </a:t>
            </a:r>
            <a:r>
              <a:rPr lang="en-US" sz="2200" dirty="0" err="1"/>
              <a:t>hari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 </a:t>
            </a:r>
            <a:r>
              <a:rPr lang="en-US" sz="2200" dirty="0" err="1"/>
              <a:t>sejak</a:t>
            </a:r>
            <a:r>
              <a:rPr lang="en-US" sz="2200" dirty="0"/>
              <a:t> </a:t>
            </a:r>
            <a:r>
              <a:rPr lang="en-US" sz="2200" dirty="0" err="1"/>
              <a:t>diterima</a:t>
            </a:r>
            <a:r>
              <a:rPr lang="en-US" sz="2200" dirty="0"/>
              <a:t> </a:t>
            </a:r>
            <a:r>
              <a:rPr lang="en-US" sz="2200" dirty="0" err="1"/>
              <a:t>Surat</a:t>
            </a:r>
            <a:r>
              <a:rPr lang="en-US" sz="2200" dirty="0"/>
              <a:t> </a:t>
            </a:r>
            <a:r>
              <a:rPr lang="en-US" sz="2200" dirty="0" err="1"/>
              <a:t>Keputusan</a:t>
            </a:r>
            <a:r>
              <a:rPr lang="en-US" sz="2200" dirty="0"/>
              <a:t> </a:t>
            </a:r>
            <a:r>
              <a:rPr lang="en-US" sz="2200" dirty="0" err="1"/>
              <a:t>Penetapan</a:t>
            </a:r>
            <a:r>
              <a:rPr lang="en-US" sz="2200" dirty="0"/>
              <a:t> </a:t>
            </a:r>
            <a:r>
              <a:rPr lang="en-US" sz="2200" dirty="0" err="1"/>
              <a:t>Kepemilikan</a:t>
            </a:r>
            <a:r>
              <a:rPr lang="en-US" sz="2200" dirty="0"/>
              <a:t> </a:t>
            </a:r>
            <a:r>
              <a:rPr lang="en-US" sz="2200" dirty="0" err="1"/>
              <a:t>Gratifikasi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pelapor</a:t>
            </a:r>
            <a:r>
              <a:rPr lang="en-US" sz="2200" dirty="0"/>
              <a:t>.</a:t>
            </a:r>
            <a:endParaRPr lang="id-ID" sz="2200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1982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919428" cy="7200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TINDAK LANJUT PELAPORAN GRATIFIKASI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8" y="1196752"/>
            <a:ext cx="7886700" cy="50405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68288" lvl="0" indent="-268288" fontAlgn="base">
              <a:buNone/>
            </a:pPr>
            <a:r>
              <a:rPr lang="en-US" sz="1800" dirty="0"/>
              <a:t>1. </a:t>
            </a:r>
            <a:r>
              <a:rPr lang="en-US" sz="1600" dirty="0"/>
              <a:t>	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ditetapkan</a:t>
            </a:r>
            <a:r>
              <a:rPr lang="en-US" sz="1600" dirty="0"/>
              <a:t> </a:t>
            </a:r>
            <a:r>
              <a:rPr lang="en-US" sz="1600" dirty="0" err="1"/>
              <a:t>berstatus</a:t>
            </a:r>
            <a:r>
              <a:rPr lang="en-US" sz="1600" dirty="0"/>
              <a:t> </a:t>
            </a:r>
            <a:r>
              <a:rPr lang="en-US" sz="1600" dirty="0" err="1"/>
              <a:t>milik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, UPG </a:t>
            </a:r>
            <a:r>
              <a:rPr lang="en-US" sz="1600" dirty="0" err="1"/>
              <a:t>menindaklanjuti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hal-hal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 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a. 	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pelaporan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disertai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penyerahan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UPG </a:t>
            </a:r>
            <a:r>
              <a:rPr lang="en-US" sz="1600" dirty="0" err="1"/>
              <a:t>berkoordinasi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pelapor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mengambil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di </a:t>
            </a:r>
            <a:r>
              <a:rPr lang="en-US" sz="1600" dirty="0" err="1"/>
              <a:t>kantor</a:t>
            </a:r>
            <a:r>
              <a:rPr lang="en-US" sz="1600" dirty="0"/>
              <a:t> UPG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kantor</a:t>
            </a:r>
            <a:r>
              <a:rPr lang="en-US" sz="1600" dirty="0"/>
              <a:t> KPK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membawa</a:t>
            </a:r>
            <a:r>
              <a:rPr lang="en-US" sz="1600" dirty="0"/>
              <a:t> </a:t>
            </a:r>
            <a:r>
              <a:rPr lang="en-US" sz="1600" dirty="0" err="1"/>
              <a:t>bukti</a:t>
            </a:r>
            <a:r>
              <a:rPr lang="en-US" sz="1600" dirty="0"/>
              <a:t> </a:t>
            </a:r>
            <a:r>
              <a:rPr lang="en-US" sz="1600" dirty="0" err="1"/>
              <a:t>Surat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Penetapan</a:t>
            </a:r>
            <a:r>
              <a:rPr lang="en-US" sz="1600" dirty="0"/>
              <a:t> </a:t>
            </a:r>
            <a:r>
              <a:rPr lang="en-US" sz="1600" dirty="0" err="1"/>
              <a:t>Kepemilikan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;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b. 	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pelaporan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disertai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penyerahan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UPG </a:t>
            </a:r>
            <a:r>
              <a:rPr lang="en-US" sz="1600" dirty="0" err="1"/>
              <a:t>menyampaikan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pelapor</a:t>
            </a:r>
            <a:r>
              <a:rPr lang="en-US" sz="1600" dirty="0"/>
              <a:t> </a:t>
            </a:r>
            <a:r>
              <a:rPr lang="en-US" sz="1600" dirty="0" err="1"/>
              <a:t>perihal</a:t>
            </a:r>
            <a:r>
              <a:rPr lang="en-US" sz="1600" dirty="0"/>
              <a:t> status </a:t>
            </a:r>
            <a:r>
              <a:rPr lang="en-US" sz="1600" dirty="0" err="1"/>
              <a:t>kepemilikan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dimanfaatkan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pelapor</a:t>
            </a:r>
            <a:r>
              <a:rPr lang="en-US" sz="1600" dirty="0"/>
              <a:t>. </a:t>
            </a:r>
            <a:endParaRPr lang="id-ID" sz="1600" dirty="0"/>
          </a:p>
          <a:p>
            <a:pPr marL="268288" indent="-268288">
              <a:buNone/>
            </a:pPr>
            <a:r>
              <a:rPr lang="en-US" sz="1600" dirty="0"/>
              <a:t>2. 	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 yang </a:t>
            </a:r>
            <a:r>
              <a:rPr lang="en-US" sz="1600" dirty="0" err="1"/>
              <a:t>ditetapkan</a:t>
            </a:r>
            <a:r>
              <a:rPr lang="en-US" sz="1600" dirty="0"/>
              <a:t> KPK </a:t>
            </a:r>
            <a:r>
              <a:rPr lang="en-US" sz="1600" dirty="0" err="1"/>
              <a:t>dikelola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Daerah, UPG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pemanfaatannya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rekomendasi</a:t>
            </a:r>
            <a:r>
              <a:rPr lang="en-US" sz="1600" dirty="0"/>
              <a:t> KPK yang </a:t>
            </a:r>
            <a:r>
              <a:rPr lang="en-US" sz="1600" dirty="0" err="1"/>
              <a:t>meliputi</a:t>
            </a:r>
            <a:r>
              <a:rPr lang="en-US" sz="1600" dirty="0"/>
              <a:t>: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a. 	</a:t>
            </a:r>
            <a:r>
              <a:rPr lang="en-US" sz="1600" dirty="0" err="1"/>
              <a:t>Dimanfaatkan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Daerah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keperluan</a:t>
            </a:r>
            <a:r>
              <a:rPr lang="en-US" sz="1600" dirty="0"/>
              <a:t> </a:t>
            </a:r>
            <a:r>
              <a:rPr lang="en-US" sz="1600" dirty="0" err="1"/>
              <a:t>penyelenggaraan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Daerah;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b. 	</a:t>
            </a:r>
            <a:r>
              <a:rPr lang="en-US" sz="1600" dirty="0" err="1"/>
              <a:t>Disumbangkan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yayasan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lembaga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;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c. 	</a:t>
            </a:r>
            <a:r>
              <a:rPr lang="en-US" sz="1600" dirty="0" err="1"/>
              <a:t>Dikembalikan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pemberi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;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d. 	</a:t>
            </a:r>
            <a:r>
              <a:rPr lang="en-US" sz="1600" dirty="0" err="1"/>
              <a:t>Dikembalikan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 </a:t>
            </a:r>
            <a:r>
              <a:rPr lang="en-US" sz="1600" dirty="0" err="1"/>
              <a:t>gratifikasi</a:t>
            </a:r>
            <a:r>
              <a:rPr lang="en-US" sz="1600" dirty="0"/>
              <a:t>; </a:t>
            </a:r>
            <a:r>
              <a:rPr lang="en-US" sz="1600" dirty="0" err="1"/>
              <a:t>atau</a:t>
            </a:r>
            <a:endParaRPr lang="id-ID" sz="1600" dirty="0"/>
          </a:p>
          <a:p>
            <a:pPr marL="631825" lvl="1" indent="-288925" fontAlgn="base">
              <a:buNone/>
            </a:pPr>
            <a:r>
              <a:rPr lang="en-US" sz="1600" dirty="0"/>
              <a:t>e. 	</a:t>
            </a:r>
            <a:r>
              <a:rPr lang="en-US" sz="1600" dirty="0" err="1"/>
              <a:t>Dimusnahkan</a:t>
            </a:r>
            <a:r>
              <a:rPr lang="en-US" sz="1600" dirty="0"/>
              <a:t>.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330748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7055" y="298091"/>
            <a:ext cx="7886700" cy="6156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PENGAWASAN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37" y="1196752"/>
            <a:ext cx="7741337" cy="467030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d-ID" sz="2000" b="1" dirty="0"/>
              <a:t>Pasal 13</a:t>
            </a:r>
          </a:p>
          <a:p>
            <a:pPr lvl="0" algn="just" fontAlgn="base"/>
            <a:r>
              <a:rPr lang="en-US" sz="2000" dirty="0" err="1"/>
              <a:t>Pejabat</a:t>
            </a:r>
            <a:r>
              <a:rPr lang="en-US" sz="2000" dirty="0"/>
              <a:t>/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ketiga</a:t>
            </a:r>
            <a:r>
              <a:rPr lang="en-US" sz="2000" dirty="0"/>
              <a:t> yang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pelanggaran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agar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melaporkan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UPG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pos</a:t>
            </a:r>
            <a:r>
              <a:rPr lang="en-US" sz="2000" dirty="0"/>
              <a:t>/e-mail </a:t>
            </a:r>
            <a:r>
              <a:rPr lang="en-US" sz="2000" dirty="0" err="1"/>
              <a:t>Sekretariat</a:t>
            </a:r>
            <a:r>
              <a:rPr lang="en-US" sz="2000" dirty="0"/>
              <a:t> UPG.</a:t>
            </a:r>
            <a:endParaRPr lang="id-ID" sz="2000" dirty="0"/>
          </a:p>
          <a:p>
            <a:pPr lvl="0" algn="just" fontAlgn="base"/>
            <a:r>
              <a:rPr lang="en-US" sz="2000" dirty="0" err="1"/>
              <a:t>Pejabat</a:t>
            </a:r>
            <a:r>
              <a:rPr lang="en-US" sz="2000" dirty="0"/>
              <a:t>/</a:t>
            </a:r>
            <a:r>
              <a:rPr lang="en-US" sz="2000" dirty="0" err="1"/>
              <a:t>pegawai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ketiga</a:t>
            </a:r>
            <a:r>
              <a:rPr lang="en-US" sz="2000" dirty="0"/>
              <a:t> yang </a:t>
            </a:r>
            <a:r>
              <a:rPr lang="en-US" sz="2000" dirty="0" err="1"/>
              <a:t>melapor</a:t>
            </a:r>
            <a:r>
              <a:rPr lang="en-US" sz="2000" dirty="0"/>
              <a:t> </a:t>
            </a:r>
            <a:r>
              <a:rPr lang="en-US" sz="2000" dirty="0" err="1"/>
              <a:t>sebagaimana</a:t>
            </a:r>
            <a:r>
              <a:rPr lang="en-US" sz="2000" dirty="0"/>
              <a:t>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(1) </a:t>
            </a:r>
            <a:r>
              <a:rPr lang="en-US" sz="2000" dirty="0" err="1"/>
              <a:t>dijamin</a:t>
            </a:r>
            <a:r>
              <a:rPr lang="en-US" sz="2000" dirty="0"/>
              <a:t> </a:t>
            </a:r>
            <a:r>
              <a:rPr lang="en-US" sz="2000" dirty="0" err="1"/>
              <a:t>kerahasiaannya</a:t>
            </a:r>
            <a:r>
              <a:rPr lang="en-US" sz="2000" dirty="0"/>
              <a:t>.</a:t>
            </a:r>
            <a:endParaRPr lang="id-ID" sz="2000" dirty="0"/>
          </a:p>
          <a:p>
            <a:pPr marL="0" indent="0" algn="just">
              <a:buNone/>
            </a:pPr>
            <a:r>
              <a:rPr lang="id-ID" sz="2000" b="1" dirty="0"/>
              <a:t>Pasal 14</a:t>
            </a:r>
          </a:p>
          <a:p>
            <a:pPr lvl="0" algn="just" fontAlgn="base"/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id-ID" sz="2000" dirty="0"/>
              <a:t>OP</a:t>
            </a:r>
            <a:r>
              <a:rPr lang="en-US" sz="2000" dirty="0"/>
              <a:t>D </a:t>
            </a:r>
            <a:r>
              <a:rPr lang="en-US" sz="2000" dirty="0" err="1"/>
              <a:t>bertanggungjawab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gratifikasi</a:t>
            </a:r>
            <a:r>
              <a:rPr lang="en-US" sz="2000" dirty="0"/>
              <a:t> di </a:t>
            </a:r>
            <a:r>
              <a:rPr lang="id-ID" sz="2000" dirty="0"/>
              <a:t>OPD</a:t>
            </a:r>
            <a:r>
              <a:rPr lang="en-US" sz="2000" dirty="0"/>
              <a:t>/UPT.</a:t>
            </a:r>
            <a:endParaRPr lang="id-ID" sz="2000" dirty="0"/>
          </a:p>
          <a:p>
            <a:pPr lvl="0" algn="just" fontAlgn="base"/>
            <a:r>
              <a:rPr lang="en-US" sz="2000" dirty="0" err="1"/>
              <a:t>Inspektur</a:t>
            </a:r>
            <a:r>
              <a:rPr lang="id-ID" sz="2000" dirty="0"/>
              <a:t> Kabupaten Wonogiri</a:t>
            </a:r>
            <a:r>
              <a:rPr lang="en-US" sz="2000" dirty="0"/>
              <a:t> 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pengawasan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gratifikasi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id-ID" sz="2000" dirty="0"/>
              <a:t>Kabupaten Wonogiri.</a:t>
            </a:r>
          </a:p>
          <a:p>
            <a:pPr lvl="0" algn="just" fontAlgn="base"/>
            <a:r>
              <a:rPr lang="en-US" sz="2000" dirty="0" err="1"/>
              <a:t>Inspektur</a:t>
            </a:r>
            <a:r>
              <a:rPr lang="en-US" sz="2000" dirty="0"/>
              <a:t> </a:t>
            </a:r>
            <a:r>
              <a:rPr lang="id-ID" sz="2000" dirty="0"/>
              <a:t>Kabupaten Wonogiri</a:t>
            </a:r>
            <a:r>
              <a:rPr lang="en-US" sz="2000" dirty="0"/>
              <a:t> </a:t>
            </a:r>
            <a:r>
              <a:rPr lang="en-US" sz="2000" dirty="0" err="1"/>
              <a:t>melaporkan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pengawasan</a:t>
            </a:r>
            <a:r>
              <a:rPr lang="en-US" sz="2000" dirty="0"/>
              <a:t> </a:t>
            </a:r>
            <a:r>
              <a:rPr lang="en-US" sz="2000" dirty="0" err="1"/>
              <a:t>sebagaimana</a:t>
            </a:r>
            <a:r>
              <a:rPr lang="en-US" sz="2000" dirty="0"/>
              <a:t>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(2) </a:t>
            </a:r>
            <a:r>
              <a:rPr lang="en-US" sz="2000" dirty="0" err="1"/>
              <a:t>kepada</a:t>
            </a:r>
            <a:r>
              <a:rPr lang="id-ID" sz="2000" dirty="0"/>
              <a:t> Bupati</a:t>
            </a:r>
            <a:r>
              <a:rPr lang="en-US" sz="2000" dirty="0"/>
              <a:t>.</a:t>
            </a:r>
            <a:endParaRPr lang="id-ID" dirty="0"/>
          </a:p>
          <a:p>
            <a:endParaRPr lang="id-ID" dirty="0"/>
          </a:p>
          <a:p>
            <a:pPr indent="17463">
              <a:buNone/>
            </a:pP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7631832" y="615011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19302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4018" y="188640"/>
            <a:ext cx="8552837" cy="864096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/>
              <a:t>PENGAWASAN</a:t>
            </a:r>
            <a:r>
              <a:rPr lang="id-ID" b="1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261165"/>
            <a:ext cx="8136905" cy="468052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/>
              <a:t>Pasal</a:t>
            </a:r>
            <a:r>
              <a:rPr lang="en-US" b="1" dirty="0"/>
              <a:t> 15</a:t>
            </a:r>
            <a:endParaRPr lang="en-US" dirty="0"/>
          </a:p>
          <a:p>
            <a:pPr marL="363538" lvl="0" indent="-363538" algn="just" fontAlgn="base">
              <a:buFont typeface="Wingdings" panose="05000000000000000000" pitchFamily="2" charset="2"/>
              <a:buChar char="Ø"/>
            </a:pP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id-ID" dirty="0"/>
              <a:t>Kabupaten Wonogiri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penolakan</a:t>
            </a:r>
            <a:r>
              <a:rPr lang="en-US" dirty="0"/>
              <a:t>,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gratifikasi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.</a:t>
            </a:r>
          </a:p>
          <a:p>
            <a:pPr marL="363538" lvl="0" indent="-363538" algn="just" fontAlgn="base">
              <a:buFont typeface="Wingdings" panose="05000000000000000000" pitchFamily="2" charset="2"/>
              <a:buChar char="Ø"/>
            </a:pP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setidak-tidaknya</a:t>
            </a:r>
            <a:r>
              <a:rPr lang="en-US" dirty="0"/>
              <a:t> 2 (</a:t>
            </a:r>
            <a:r>
              <a:rPr lang="en-US" dirty="0" err="1"/>
              <a:t>dua</a:t>
            </a:r>
            <a:r>
              <a:rPr lang="en-US" dirty="0"/>
              <a:t>) kali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setahun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juni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.</a:t>
            </a:r>
          </a:p>
          <a:p>
            <a:pPr marL="363538" lvl="0" indent="-363538" algn="just" fontAlgn="base">
              <a:buFont typeface="Wingdings" panose="05000000000000000000" pitchFamily="2" charset="2"/>
              <a:buChar char="Ø"/>
            </a:pP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id-ID" dirty="0"/>
              <a:t>Bupati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UPG.</a:t>
            </a:r>
          </a:p>
          <a:p>
            <a:pPr marL="363538" lvl="0" indent="-363538" algn="just" fontAlgn="base">
              <a:buFont typeface="Wingdings" panose="05000000000000000000" pitchFamily="2" charset="2"/>
              <a:buChar char="Ø"/>
            </a:pP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lampiran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terpisahkan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 marL="363538" lvl="0" indent="-363538" algn="just" fontAlgn="base">
              <a:buFont typeface="Wingdings" panose="05000000000000000000" pitchFamily="2" charset="2"/>
              <a:buChar char="Ø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dilakukan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SKPD yang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</a:t>
            </a:r>
          </a:p>
          <a:p>
            <a:pPr marL="363538" indent="-363538" algn="just">
              <a:buFont typeface="Wingdings" panose="05000000000000000000" pitchFamily="2" charset="2"/>
              <a:buChar char="Ø"/>
            </a:pP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Inspektur</a:t>
            </a:r>
            <a:r>
              <a:rPr lang="en-US" dirty="0"/>
              <a:t> </a:t>
            </a:r>
            <a:r>
              <a:rPr lang="id-ID" dirty="0"/>
              <a:t>Kabupaten Wonogiri</a:t>
            </a:r>
            <a:r>
              <a:rPr lang="en-US" dirty="0"/>
              <a:t>.</a:t>
            </a:r>
            <a:endParaRPr lang="id-ID" dirty="0"/>
          </a:p>
          <a:p>
            <a:pPr marL="363538" indent="-363538">
              <a:buFont typeface="Wingdings" panose="05000000000000000000" pitchFamily="2" charset="2"/>
              <a:buChar char="Ø"/>
            </a:pP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7631832" y="615011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1156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0"/>
            <a:ext cx="1087320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116632" y="0"/>
            <a:ext cx="10801200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116632" y="6381328"/>
            <a:ext cx="1087320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-108520" y="260648"/>
            <a:ext cx="8552837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FORMAT SURAT PERNYATAAN</a:t>
            </a:r>
            <a:r>
              <a:rPr lang="id-ID" sz="24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7343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794E-0F41-4E0A-9B88-66B3265CA5FF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7884" y="1124744"/>
            <a:ext cx="4343400" cy="3624069"/>
          </a:xfrm>
          <a:prstGeom prst="rect">
            <a:avLst/>
          </a:prstGeom>
          <a:ln>
            <a:solidFill>
              <a:srgbClr val="EEB02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Insentif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fee bank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adalah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imbalan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jasa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sebagai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bantuan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penagihan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pembayaran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kolektif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yang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nilainya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dihitung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dari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jumlah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angsuran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yang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dikumpulkan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melalui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bendahara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setiap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bulannya</a:t>
            </a:r>
            <a:endParaRPr lang="en-US" sz="13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/>
            <a:endParaRPr lang="en-US" sz="13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 algn="just"/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Pemberian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fee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dari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pihak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Bank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kepada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bendahara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pemerintah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atas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pengelolaan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pinjaman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kredit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pegawai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adalah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termasuk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dalam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gratifikasi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yang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wajib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ditolak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atau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dalam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kondisi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tertentu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jika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tidak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bisa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menolak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maka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wajib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dilaporkan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kepada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KPK,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sebagaimana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diatur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dalam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Pasal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12 B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12 C UU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Nomor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20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Tahun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2001. </a:t>
            </a:r>
          </a:p>
          <a:p>
            <a:pPr lvl="0" algn="just"/>
            <a:endParaRPr lang="en-US" sz="13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 algn="just"/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Pegawai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negeri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wajib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mematuhi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ketentuan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dalam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Peraturan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Pemerintah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Nomor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94 </a:t>
            </a:r>
            <a:r>
              <a:rPr lang="en-US" sz="135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Tahun</a:t>
            </a:r>
            <a:r>
              <a:rPr lang="en-US" sz="135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2021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tentang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Disiplin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Pegawai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Negeri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Sipil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Pasal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5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huruf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k, </a:t>
            </a:r>
            <a:r>
              <a:rPr lang="en-US" sz="135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bahwa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”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PNS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dilarang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menerima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hadiah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yang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berhubungan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dengan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jabatan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dan/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atau</a:t>
            </a:r>
            <a:r>
              <a:rPr lang="en-US" sz="135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pekerjaannya</a:t>
            </a:r>
            <a:r>
              <a:rPr lang="en-US" sz="13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>
                <a:latin typeface="Montserrat" panose="020B0604020202020204" charset="0"/>
              </a:rPr>
              <a:t>PERMASALAHAN FEE PERBANKAN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7115" t="13542" r="33016" b="6250"/>
          <a:stretch/>
        </p:blipFill>
        <p:spPr>
          <a:xfrm>
            <a:off x="323528" y="1124744"/>
            <a:ext cx="4032447" cy="553689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27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>
                <a:solidFill>
                  <a:srgbClr val="FFFF00"/>
                </a:solidFill>
                <a:latin typeface="Comic Sans MS" pitchFamily="66" charset="0"/>
              </a:rPr>
              <a:t>Terima kasih ........</a:t>
            </a:r>
          </a:p>
        </p:txBody>
      </p:sp>
      <p:pic>
        <p:nvPicPr>
          <p:cNvPr id="52227" name="Picture 2" descr="C:\Users\VAIO\Desktop\jemp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6350" y="2120900"/>
            <a:ext cx="4051300" cy="4051300"/>
          </a:xfrm>
          <a:solidFill>
            <a:srgbClr val="92D050"/>
          </a:solidFill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1447800" y="18288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b="1" i="1" dirty="0">
                <a:solidFill>
                  <a:srgbClr val="002060"/>
                </a:solidFill>
                <a:latin typeface="Bookman Old Style" pitchFamily="18" charset="0"/>
              </a:rPr>
              <a:t>Semoga,</a:t>
            </a:r>
          </a:p>
          <a:p>
            <a:r>
              <a:rPr lang="id-ID" sz="2400" b="1" i="1" dirty="0">
                <a:solidFill>
                  <a:srgbClr val="002060"/>
                </a:solidFill>
                <a:latin typeface="Bookman Old Style" pitchFamily="18" charset="0"/>
              </a:rPr>
              <a:t>Integritas kita</a:t>
            </a:r>
          </a:p>
          <a:p>
            <a:r>
              <a:rPr lang="id-ID" sz="2400" b="1" i="1" dirty="0">
                <a:solidFill>
                  <a:srgbClr val="002060"/>
                </a:solidFill>
                <a:latin typeface="Bookman Old Style" pitchFamily="18" charset="0"/>
              </a:rPr>
              <a:t>tetap terjaga.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5011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74"/>
            <a:ext cx="8373616" cy="47678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SG" sz="2000" dirty="0"/>
          </a:p>
          <a:p>
            <a:pPr marL="363538" lvl="0" indent="-363538" algn="just"/>
            <a:r>
              <a:rPr lang="id-ID" sz="2900" dirty="0"/>
              <a:t>Tugas Unit Pengendalian Gratifikasi (SK Bupati Wonogiri No. 592 Tahun 2021), diantaranya yaitu melakukan sosialisasi aturan gratifikasi kepada pihak </a:t>
            </a:r>
            <a:r>
              <a:rPr lang="id-ID" sz="2900" b="1" dirty="0"/>
              <a:t>internal dan eksternal</a:t>
            </a:r>
            <a:r>
              <a:rPr lang="id-ID" sz="2900" dirty="0"/>
              <a:t>.</a:t>
            </a:r>
          </a:p>
          <a:p>
            <a:pPr marL="363538" lvl="0" indent="-363538" algn="just"/>
            <a:r>
              <a:rPr lang="id-ID" sz="2900" dirty="0"/>
              <a:t>Me</a:t>
            </a:r>
            <a:r>
              <a:rPr lang="en-US" sz="2900" dirty="0" err="1"/>
              <a:t>nindaklanjuti</a:t>
            </a:r>
            <a:r>
              <a:rPr lang="en-US" sz="2900" dirty="0"/>
              <a:t> </a:t>
            </a:r>
            <a:r>
              <a:rPr lang="en-US" sz="2900" dirty="0" err="1"/>
              <a:t>Rekomendasi</a:t>
            </a:r>
            <a:r>
              <a:rPr lang="en-US" sz="2900" dirty="0"/>
              <a:t> </a:t>
            </a:r>
            <a:r>
              <a:rPr lang="en-US" sz="2900" dirty="0" err="1"/>
              <a:t>Hasil</a:t>
            </a:r>
            <a:r>
              <a:rPr lang="en-US" sz="2900" dirty="0"/>
              <a:t> </a:t>
            </a:r>
            <a:r>
              <a:rPr lang="en-US" sz="2900" dirty="0" err="1"/>
              <a:t>Evaluasi</a:t>
            </a:r>
            <a:r>
              <a:rPr lang="en-US" sz="2900" dirty="0"/>
              <a:t> </a:t>
            </a:r>
            <a:r>
              <a:rPr lang="en-US" sz="2900" dirty="0" err="1"/>
              <a:t>Sistem</a:t>
            </a:r>
            <a:r>
              <a:rPr lang="en-US" sz="2900" dirty="0"/>
              <a:t> </a:t>
            </a:r>
            <a:r>
              <a:rPr lang="en-US" sz="2900" dirty="0" err="1"/>
              <a:t>Pengendalian</a:t>
            </a:r>
            <a:r>
              <a:rPr lang="en-US" sz="2900" dirty="0"/>
              <a:t> </a:t>
            </a:r>
            <a:r>
              <a:rPr lang="en-US" sz="2900" dirty="0" err="1"/>
              <a:t>Gratifikasi</a:t>
            </a:r>
            <a:r>
              <a:rPr lang="en-US" sz="2900" dirty="0"/>
              <a:t> </a:t>
            </a:r>
            <a:r>
              <a:rPr lang="en-US" sz="2900" dirty="0" err="1"/>
              <a:t>oleh</a:t>
            </a:r>
            <a:r>
              <a:rPr lang="en-US" sz="2900" dirty="0"/>
              <a:t> KPK</a:t>
            </a:r>
            <a:r>
              <a:rPr lang="id-ID" sz="2900" dirty="0"/>
              <a:t>:</a:t>
            </a:r>
          </a:p>
          <a:p>
            <a:pPr marL="712788" indent="-349250" algn="just">
              <a:buFont typeface="Wingdings" panose="05000000000000000000" pitchFamily="2" charset="2"/>
              <a:buChar char="Ø"/>
            </a:pPr>
            <a:r>
              <a:rPr lang="id-ID" sz="2900" dirty="0"/>
              <a:t>Memastikan peraturan Pengendalian Gratifikasi telah sesuai dengan Peraturan K</a:t>
            </a:r>
            <a:r>
              <a:rPr lang="en-US" sz="2900" dirty="0"/>
              <a:t>PK</a:t>
            </a:r>
            <a:r>
              <a:rPr lang="id-ID" sz="2900" dirty="0"/>
              <a:t> Nomor 2 Tahun 2019 tentang Pelaporan Gratifikasi</a:t>
            </a:r>
            <a:r>
              <a:rPr lang="en-US" sz="2900" dirty="0"/>
              <a:t>.</a:t>
            </a:r>
          </a:p>
          <a:p>
            <a:pPr marL="712788" indent="-349250" algn="just">
              <a:buFont typeface="Wingdings" panose="05000000000000000000" pitchFamily="2" charset="2"/>
              <a:buChar char="Ø"/>
            </a:pPr>
            <a:r>
              <a:rPr lang="id-ID" sz="2900" dirty="0"/>
              <a:t>Melakukan sosialisasi secara mandiri oleh UPG terkait peraturan Pengendalian Gratifikasi dan pemahaman Anti Gratifikasi kepada seluruh Penyelenggara Negara, Pegawai Negeri dan seluruh pemangku kepentingan (</a:t>
            </a:r>
            <a:r>
              <a:rPr lang="id-ID" sz="2900" b="1" dirty="0"/>
              <a:t>pihak internal dan eksternal</a:t>
            </a:r>
            <a:r>
              <a:rPr lang="id-ID" sz="2900" dirty="0"/>
              <a:t>) di lingkungan instansi;</a:t>
            </a:r>
            <a:endParaRPr lang="en-US" sz="2900" dirty="0"/>
          </a:p>
          <a:p>
            <a:pPr marL="712788" indent="-349250" algn="just">
              <a:buFont typeface="Wingdings" panose="05000000000000000000" pitchFamily="2" charset="2"/>
              <a:buChar char="Ø"/>
            </a:pPr>
            <a:r>
              <a:rPr lang="id-ID" sz="2900" dirty="0"/>
              <a:t>Memfasilitasi pelaporan penerimaan dan/atau penolakan gratifikasi di lingkungan instansi;</a:t>
            </a:r>
          </a:p>
          <a:p>
            <a:pPr marL="363538" lvl="0" indent="-363538" algn="just"/>
            <a:r>
              <a:rPr lang="id-ID" sz="2900" dirty="0"/>
              <a:t>Pengendalian Gratifikasi menjadi parameter penilaian dalam evaluasi atas </a:t>
            </a:r>
            <a:r>
              <a:rPr lang="en-US" sz="2900" dirty="0"/>
              <a:t>I</a:t>
            </a:r>
            <a:r>
              <a:rPr lang="id-ID" sz="2900" dirty="0"/>
              <a:t>mplementasi </a:t>
            </a:r>
            <a:r>
              <a:rPr lang="id-ID" sz="2900" b="1" dirty="0"/>
              <a:t>Reformasi Birokrasi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b="1" dirty="0"/>
              <a:t>Pembangunan </a:t>
            </a:r>
            <a:r>
              <a:rPr lang="en-US" sz="2900" b="1" dirty="0" err="1"/>
              <a:t>Zona</a:t>
            </a:r>
            <a:r>
              <a:rPr lang="en-US" sz="2900" b="1" dirty="0"/>
              <a:t> </a:t>
            </a:r>
            <a:r>
              <a:rPr lang="en-US" sz="2900" b="1" dirty="0" err="1"/>
              <a:t>Integritas</a:t>
            </a:r>
            <a:r>
              <a:rPr lang="en-US" sz="2900" b="1" dirty="0"/>
              <a:t> (WBK/WBBM) </a:t>
            </a:r>
            <a:r>
              <a:rPr lang="en-US" sz="2900" dirty="0" err="1"/>
              <a:t>Kemenpan</a:t>
            </a:r>
            <a:r>
              <a:rPr lang="id-ID" sz="2900" dirty="0"/>
              <a:t> RB dan </a:t>
            </a:r>
            <a:r>
              <a:rPr lang="id-ID" sz="2900" b="1" i="1" dirty="0"/>
              <a:t>Monitoring Center For Prevention</a:t>
            </a:r>
            <a:r>
              <a:rPr lang="id-ID" sz="2900" b="1" dirty="0"/>
              <a:t> (MCP) </a:t>
            </a:r>
            <a:r>
              <a:rPr lang="id-ID" sz="2900" dirty="0"/>
              <a:t>oleh KPK.</a:t>
            </a:r>
            <a:endParaRPr lang="en-SG" sz="29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2354" y="233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LATAR BELAKANG</a:t>
            </a:r>
            <a:endParaRPr lang="en-SG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74063" cy="849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d-ID" b="1" dirty="0"/>
              <a:t>DELIK PIDANA </a:t>
            </a:r>
            <a:r>
              <a:rPr lang="en-US" b="1" dirty="0"/>
              <a:t>KORUPSI</a:t>
            </a:r>
            <a:r>
              <a:rPr lang="id-ID" sz="3200" b="1" dirty="0"/>
              <a:t/>
            </a:r>
            <a:br>
              <a:rPr lang="id-ID" sz="3200" b="1" dirty="0"/>
            </a:br>
            <a:r>
              <a:rPr lang="id-ID" sz="2000" b="1" dirty="0"/>
              <a:t>(UU No. 31 Th 1999 jo UU No. 20 Th 2001)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785652"/>
              </p:ext>
            </p:extLst>
          </p:nvPr>
        </p:nvGraphicFramePr>
        <p:xfrm>
          <a:off x="467544" y="1412776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995738" y="3357563"/>
            <a:ext cx="1346200" cy="1346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Korupsi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427538" y="1042988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1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300788" y="197961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2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6950914" y="3846513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3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5435600" y="5508625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4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3419475" y="5508625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5</a:t>
            </a: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1763688" y="3846513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i="1" dirty="0">
                <a:latin typeface="Comic Sans MS" pitchFamily="66" charset="0"/>
              </a:rPr>
              <a:t>6</a:t>
            </a:r>
          </a:p>
        </p:txBody>
      </p:sp>
      <p:sp>
        <p:nvSpPr>
          <p:cNvPr id="3083" name="TextBox 11"/>
          <p:cNvSpPr txBox="1">
            <a:spLocks noChangeArrowheads="1"/>
          </p:cNvSpPr>
          <p:nvPr/>
        </p:nvSpPr>
        <p:spPr bwMode="auto">
          <a:xfrm>
            <a:off x="2555875" y="198913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dirty="0">
                <a:latin typeface="Comic Sans MS" pitchFamily="66" charset="0"/>
              </a:rPr>
              <a:t>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2638" y="1052736"/>
            <a:ext cx="4286473" cy="143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47725" y="1557338"/>
            <a:ext cx="7710488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93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Menurut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UU No.31/1999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jo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. UU No. 20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Tahun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2001,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Penjelasan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Pasal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12 b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ayat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(1), Gratifikasi </a:t>
            </a:r>
            <a:r>
              <a:rPr lang="en-GB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adalah</a:t>
            </a:r>
            <a:r>
              <a:rPr lang="en-GB" sz="2000" dirty="0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 :</a:t>
            </a:r>
          </a:p>
          <a:p>
            <a:pPr>
              <a:lnSpc>
                <a:spcPct val="93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GB" sz="1000" dirty="0">
              <a:solidFill>
                <a:srgbClr val="28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algn="just">
              <a:lnSpc>
                <a:spcPct val="93000"/>
              </a:lnSpc>
              <a:spcBef>
                <a:spcPts val="1000"/>
              </a:spcBef>
              <a:buClrTx/>
              <a:buFontTx/>
              <a:buNone/>
              <a:defRPr/>
            </a:pP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Pemberian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dalam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arti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luas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yakni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meliputi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pemberian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uang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barang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rabat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(</a:t>
            </a:r>
            <a:r>
              <a:rPr lang="en-GB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discount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),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komisi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pinjaman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tanpa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bunga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tiket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perjalanan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fasilitas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penginapan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perjalanan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wisata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pengobatan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cuma-cuma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dan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fasilitas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lainnya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.</a:t>
            </a:r>
          </a:p>
          <a:p>
            <a:pPr algn="just">
              <a:lnSpc>
                <a:spcPct val="93000"/>
              </a:lnSpc>
              <a:spcBef>
                <a:spcPts val="1000"/>
              </a:spcBef>
              <a:buClrTx/>
              <a:buFontTx/>
              <a:buNone/>
              <a:defRPr/>
            </a:pPr>
            <a:endParaRPr lang="en-GB" sz="1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algn="just">
              <a:lnSpc>
                <a:spcPct val="93000"/>
              </a:lnSpc>
              <a:spcBef>
                <a:spcPts val="1000"/>
              </a:spcBef>
              <a:buClrTx/>
              <a:buFontTx/>
              <a:buNone/>
              <a:defRPr/>
            </a:pPr>
            <a:endParaRPr lang="en-GB" sz="2000" dirty="0">
              <a:solidFill>
                <a:srgbClr val="28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PENGERTIAN GRATIFIKASI</a:t>
            </a:r>
            <a:endParaRPr lang="en-SG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43056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/>
              <a:t>GRATIFIKASI DILARANG APABILA: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51920" y="1484784"/>
            <a:ext cx="4680520" cy="480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err="1">
                <a:cs typeface="Arial" pitchFamily="34" charset="0"/>
              </a:rPr>
              <a:t>Berhubungan</a:t>
            </a: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err="1">
                <a:cs typeface="Arial" pitchFamily="34" charset="0"/>
              </a:rPr>
              <a:t>dengan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jabatan</a:t>
            </a:r>
            <a:r>
              <a:rPr lang="en-US" sz="3200" b="1" dirty="0">
                <a:cs typeface="Arial" pitchFamily="34" charset="0"/>
              </a:rPr>
              <a:t> </a:t>
            </a: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err="1">
                <a:cs typeface="Arial" pitchFamily="34" charset="0"/>
              </a:rPr>
              <a:t>dan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bertentangan</a:t>
            </a:r>
            <a:r>
              <a:rPr lang="en-US" sz="3200" b="1" dirty="0">
                <a:cs typeface="Arial" pitchFamily="34" charset="0"/>
              </a:rPr>
              <a:t> </a:t>
            </a: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err="1">
                <a:cs typeface="Arial" pitchFamily="34" charset="0"/>
              </a:rPr>
              <a:t>dengan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tugas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atau</a:t>
            </a:r>
            <a:r>
              <a:rPr lang="en-US" sz="3200" b="1" dirty="0">
                <a:cs typeface="Arial" pitchFamily="34" charset="0"/>
              </a:rPr>
              <a:t> </a:t>
            </a: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endParaRPr lang="id-ID" sz="3200" b="1" dirty="0"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err="1">
                <a:cs typeface="Arial" pitchFamily="34" charset="0"/>
              </a:rPr>
              <a:t>kewajiban</a:t>
            </a:r>
            <a:endParaRPr lang="en-US" sz="3200" b="1" dirty="0">
              <a:cs typeface="Arial" pitchFamily="3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7350"/>
            <a:ext cx="3703638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770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99592" y="709613"/>
            <a:ext cx="6400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  <a:defRPr/>
            </a:pPr>
            <a:r>
              <a:rPr lang="id-ID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SANKSI</a:t>
            </a:r>
            <a:endParaRPr lang="en-GB" sz="32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900113" y="1679575"/>
            <a:ext cx="8229600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>
                <a:solidFill>
                  <a:srgbClr val="CC0000"/>
                </a:solidFill>
                <a:ea typeface="MS Gothic" pitchFamily="49" charset="-128"/>
              </a:rPr>
              <a:t>Pasal</a:t>
            </a:r>
            <a:r>
              <a:rPr lang="en-GB" sz="2800" b="1" dirty="0">
                <a:solidFill>
                  <a:srgbClr val="CC0000"/>
                </a:solidFill>
                <a:ea typeface="MS Gothic" pitchFamily="49" charset="-128"/>
              </a:rPr>
              <a:t> 12 b </a:t>
            </a:r>
            <a:r>
              <a:rPr lang="en-GB" sz="2800" b="1" dirty="0" err="1">
                <a:solidFill>
                  <a:srgbClr val="CC0000"/>
                </a:solidFill>
                <a:ea typeface="MS Gothic" pitchFamily="49" charset="-128"/>
              </a:rPr>
              <a:t>ayat</a:t>
            </a:r>
            <a:r>
              <a:rPr lang="en-GB" sz="2800" b="1" dirty="0">
                <a:solidFill>
                  <a:srgbClr val="CC0000"/>
                </a:solidFill>
                <a:ea typeface="MS Gothic" pitchFamily="49" charset="-128"/>
              </a:rPr>
              <a:t> (2) UU No. 20/2001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Pidana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penjara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seumur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hidup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atau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penjara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paling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singkat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4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tahun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dan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paling lama 20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tahun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dan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pidana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denda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paling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sedikit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Rp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200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juta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dan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paling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banyak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 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Rp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 1 </a:t>
            </a:r>
            <a:r>
              <a:rPr lang="en-US" sz="2600" dirty="0" err="1">
                <a:solidFill>
                  <a:srgbClr val="000000"/>
                </a:solidFill>
                <a:ea typeface="MS Gothic" pitchFamily="49" charset="-128"/>
              </a:rPr>
              <a:t>miliar</a:t>
            </a:r>
            <a:r>
              <a:rPr lang="en-US" sz="2600" dirty="0">
                <a:solidFill>
                  <a:srgbClr val="000000"/>
                </a:solidFill>
                <a:ea typeface="MS Gothic" pitchFamily="49" charset="-128"/>
              </a:rPr>
              <a:t>.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34290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512" y="6150114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7504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755650" y="457200"/>
            <a:ext cx="7315200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chemeClr val="tx1"/>
                </a:solidFill>
                <a:ea typeface="MS Gothic" pitchFamily="49" charset="-128"/>
              </a:rPr>
              <a:t>PENGECUALIAN </a:t>
            </a: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chemeClr val="tx1"/>
                </a:solidFill>
                <a:ea typeface="MS Gothic" pitchFamily="49" charset="-128"/>
              </a:rPr>
              <a:t>KETENTUAN PIDANA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11163" y="2116138"/>
            <a:ext cx="8229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54000" indent="-249238">
              <a:lnSpc>
                <a:spcPct val="93000"/>
              </a:lnSpc>
              <a:spcBef>
                <a:spcPts val="800"/>
              </a:spcBef>
              <a:buClrTx/>
              <a:buFontTx/>
              <a:buNone/>
              <a:tabLst>
                <a:tab pos="2540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en-GB" sz="2800" b="1" dirty="0">
                <a:solidFill>
                  <a:srgbClr val="FF00FF"/>
                </a:solidFill>
                <a:ea typeface="MS Gothic" pitchFamily="49" charset="-128"/>
              </a:rPr>
              <a:t> </a:t>
            </a:r>
            <a:r>
              <a:rPr lang="id-ID" sz="2800" b="1" dirty="0">
                <a:solidFill>
                  <a:srgbClr val="FF00FF"/>
                </a:solidFill>
                <a:ea typeface="MS Gothic" pitchFamily="49" charset="-128"/>
              </a:rPr>
              <a:t> </a:t>
            </a:r>
            <a:r>
              <a:rPr lang="en-GB" sz="2800" b="1" dirty="0">
                <a:solidFill>
                  <a:srgbClr val="FF00FF"/>
                </a:solidFill>
                <a:ea typeface="MS Gothic" pitchFamily="49" charset="-128"/>
              </a:rPr>
              <a:t> </a:t>
            </a:r>
            <a:r>
              <a:rPr lang="en-GB" sz="2800" b="1" dirty="0">
                <a:solidFill>
                  <a:srgbClr val="00B0F0"/>
                </a:solidFill>
                <a:ea typeface="MS Gothic" pitchFamily="49" charset="-128"/>
              </a:rPr>
              <a:t>UU 31/1999 </a:t>
            </a:r>
            <a:r>
              <a:rPr lang="en-GB" sz="2800" b="1" dirty="0" err="1">
                <a:solidFill>
                  <a:srgbClr val="00B0F0"/>
                </a:solidFill>
                <a:ea typeface="MS Gothic" pitchFamily="49" charset="-128"/>
              </a:rPr>
              <a:t>jo</a:t>
            </a:r>
            <a:r>
              <a:rPr lang="en-GB" sz="2800" b="1" dirty="0">
                <a:solidFill>
                  <a:srgbClr val="00B0F0"/>
                </a:solidFill>
                <a:ea typeface="MS Gothic" pitchFamily="49" charset="-128"/>
              </a:rPr>
              <a:t>. UU No. 20/2001</a:t>
            </a:r>
            <a:r>
              <a:rPr lang="id-ID" sz="2800" b="1" dirty="0">
                <a:solidFill>
                  <a:srgbClr val="00B0F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00B0F0"/>
                </a:solidFill>
                <a:ea typeface="MS Gothic" pitchFamily="49" charset="-128"/>
              </a:rPr>
              <a:t>Pasal</a:t>
            </a:r>
            <a:r>
              <a:rPr lang="en-GB" sz="2800" b="1" dirty="0">
                <a:solidFill>
                  <a:srgbClr val="00B0F0"/>
                </a:solidFill>
                <a:ea typeface="MS Gothic" pitchFamily="49" charset="-128"/>
              </a:rPr>
              <a:t> 12C </a:t>
            </a:r>
            <a:r>
              <a:rPr lang="id-ID" sz="2800" b="1" dirty="0">
                <a:solidFill>
                  <a:srgbClr val="00B0F0"/>
                </a:solidFill>
                <a:ea typeface="MS Gothic" pitchFamily="49" charset="-128"/>
              </a:rPr>
              <a:t>- A1</a:t>
            </a:r>
            <a:r>
              <a:rPr lang="en-GB" sz="2800" b="1" dirty="0">
                <a:solidFill>
                  <a:srgbClr val="00B0F0"/>
                </a:solidFill>
                <a:ea typeface="MS Gothic" pitchFamily="49" charset="-128"/>
              </a:rPr>
              <a:t>    </a:t>
            </a:r>
            <a:r>
              <a:rPr lang="id-ID" sz="2800" b="1" dirty="0">
                <a:solidFill>
                  <a:srgbClr val="00B0F0"/>
                </a:solidFill>
                <a:ea typeface="MS Gothic" pitchFamily="49" charset="-128"/>
              </a:rPr>
              <a:t> </a:t>
            </a:r>
            <a:endParaRPr lang="en-GB" sz="2600" dirty="0">
              <a:solidFill>
                <a:srgbClr val="000000"/>
              </a:solidFill>
              <a:ea typeface="MS Gothic" pitchFamily="49" charset="-128"/>
            </a:endParaRPr>
          </a:p>
          <a:p>
            <a:pPr marL="254000" indent="-249238" algn="just">
              <a:lnSpc>
                <a:spcPct val="93000"/>
              </a:lnSpc>
              <a:spcBef>
                <a:spcPts val="800"/>
              </a:spcBef>
              <a:buClrTx/>
              <a:buFontTx/>
              <a:buNone/>
              <a:tabLst>
                <a:tab pos="2540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en-GB" sz="2600" dirty="0">
                <a:solidFill>
                  <a:srgbClr val="000000"/>
                </a:solidFill>
                <a:ea typeface="MS Gothic" pitchFamily="49" charset="-128"/>
              </a:rPr>
              <a:t>  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Ketentuan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sebagaimana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dimaksud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dalam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Pasal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12 b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ayat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(1)</a:t>
            </a:r>
            <a:r>
              <a:rPr lang="en-GB" sz="2800" dirty="0">
                <a:solidFill>
                  <a:srgbClr val="FF000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ea typeface="MS Gothic" pitchFamily="49" charset="-128"/>
              </a:rPr>
              <a:t>tidak</a:t>
            </a:r>
            <a:r>
              <a:rPr lang="en-GB" sz="2800" b="1" dirty="0">
                <a:solidFill>
                  <a:srgbClr val="FF000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ea typeface="MS Gothic" pitchFamily="49" charset="-128"/>
              </a:rPr>
              <a:t>berlaku</a:t>
            </a:r>
            <a:r>
              <a:rPr lang="en-GB" sz="2800" dirty="0">
                <a:solidFill>
                  <a:srgbClr val="FF0000"/>
                </a:solidFill>
                <a:ea typeface="MS Gothic" pitchFamily="49" charset="-128"/>
              </a:rPr>
              <a:t>,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jika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penerima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melaporkan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gratifikasi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yang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diterimanya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MS Gothic" pitchFamily="49" charset="-128"/>
              </a:rPr>
              <a:t>kepada</a:t>
            </a:r>
            <a:r>
              <a:rPr lang="en-GB" sz="2800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000080"/>
                </a:solidFill>
                <a:ea typeface="MS Gothic" pitchFamily="49" charset="-128"/>
              </a:rPr>
              <a:t>Komisi</a:t>
            </a:r>
            <a:r>
              <a:rPr lang="en-GB" sz="2800" b="1" dirty="0">
                <a:solidFill>
                  <a:srgbClr val="00008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000080"/>
                </a:solidFill>
                <a:ea typeface="MS Gothic" pitchFamily="49" charset="-128"/>
              </a:rPr>
              <a:t>Pemberantasan</a:t>
            </a:r>
            <a:r>
              <a:rPr lang="en-GB" sz="2800" b="1" dirty="0">
                <a:solidFill>
                  <a:srgbClr val="000080"/>
                </a:solidFill>
                <a:ea typeface="MS Gothic" pitchFamily="49" charset="-128"/>
              </a:rPr>
              <a:t> </a:t>
            </a:r>
            <a:r>
              <a:rPr lang="en-GB" sz="2800" b="1" dirty="0" err="1">
                <a:solidFill>
                  <a:srgbClr val="000080"/>
                </a:solidFill>
                <a:ea typeface="MS Gothic" pitchFamily="49" charset="-128"/>
              </a:rPr>
              <a:t>Korupsi</a:t>
            </a:r>
            <a:r>
              <a:rPr lang="id-ID" sz="2800" b="1" dirty="0">
                <a:solidFill>
                  <a:srgbClr val="000080"/>
                </a:solidFill>
                <a:ea typeface="MS Gothic" pitchFamily="49" charset="-128"/>
              </a:rPr>
              <a:t> </a:t>
            </a:r>
            <a:r>
              <a:rPr lang="id-ID" sz="2800" dirty="0">
                <a:ea typeface="MS Gothic" pitchFamily="49" charset="-128"/>
              </a:rPr>
              <a:t>paling lambat 30 hari.</a:t>
            </a:r>
            <a:endParaRPr lang="en-GB" sz="2800" dirty="0">
              <a:ea typeface="MS Gothic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150114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989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47" y="141017"/>
            <a:ext cx="9127522" cy="838200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K</a:t>
            </a:r>
            <a:r>
              <a:rPr lang="en-US" dirty="0"/>
              <a:t>EBIJAKAN PENGENDALIAN GRATIFIKASI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80" y="836712"/>
            <a:ext cx="8237439" cy="55605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444500" lvl="0" indent="-255588">
              <a:buAutoNum type="arabicPeriod"/>
            </a:pPr>
            <a:r>
              <a:rPr lang="id-ID" sz="2000" dirty="0"/>
              <a:t>Peraturan Bupati Wonogiri No. 52 Tahun 2021 tentang Pedoman Pengendalian Gratifikasi di Lingkungan Pemerintah Kabupaten Wonogiri.</a:t>
            </a:r>
            <a:endParaRPr lang="en-US" sz="2000" dirty="0"/>
          </a:p>
          <a:p>
            <a:pPr marL="444500" lvl="0" indent="-255588">
              <a:buAutoNum type="arabicPeriod"/>
            </a:pPr>
            <a:r>
              <a:rPr lang="id-ID" sz="2000" dirty="0"/>
              <a:t>SK Bupati Wonogiri No. 592 Tahun 202</a:t>
            </a:r>
            <a:r>
              <a:rPr lang="en-US" sz="2000" dirty="0"/>
              <a:t>1 </a:t>
            </a:r>
            <a:r>
              <a:rPr lang="en-US" sz="2000" dirty="0" err="1"/>
              <a:t>ttg</a:t>
            </a:r>
            <a:r>
              <a:rPr lang="en-US" sz="2000" dirty="0"/>
              <a:t> </a:t>
            </a:r>
            <a:r>
              <a:rPr lang="en-US" sz="2000" dirty="0" err="1"/>
              <a:t>Pembentukan</a:t>
            </a:r>
            <a:r>
              <a:rPr lang="en-US" sz="2000" dirty="0"/>
              <a:t> UPG.</a:t>
            </a:r>
            <a:endParaRPr lang="id-ID" dirty="0"/>
          </a:p>
          <a:p>
            <a:pPr marL="444500" lvl="0" indent="-255588">
              <a:buNone/>
            </a:pPr>
            <a:endParaRPr lang="id-ID" dirty="0"/>
          </a:p>
          <a:p>
            <a:pPr lvl="0" indent="17463">
              <a:buNone/>
            </a:pPr>
            <a:endParaRPr lang="id-ID" dirty="0"/>
          </a:p>
          <a:p>
            <a:pPr indent="17463">
              <a:buNone/>
            </a:pP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22920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rlin Sans FB Demi" pitchFamily="34" charset="0"/>
                <a:cs typeface="Aharoni" pitchFamily="2" charset="-79"/>
              </a:rPr>
              <a:t>U</a:t>
            </a: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P</a:t>
            </a:r>
            <a:r>
              <a:rPr lang="en-US" sz="4000" dirty="0">
                <a:latin typeface="Berlin Sans FB Demi" pitchFamily="34" charset="0"/>
                <a:cs typeface="Aharoni" pitchFamily="2" charset="-79"/>
              </a:rPr>
              <a:t>G</a:t>
            </a:r>
            <a:endParaRPr lang="en-SG" sz="4000" dirty="0">
              <a:latin typeface="Berlin Sans FB Demi" pitchFamily="34" charset="0"/>
              <a:cs typeface="Aharoni" pitchFamily="2" charset="-79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72014"/>
              </p:ext>
            </p:extLst>
          </p:nvPr>
        </p:nvGraphicFramePr>
        <p:xfrm>
          <a:off x="964957" y="2501755"/>
          <a:ext cx="7977551" cy="4188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5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48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3336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a.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Pembina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Bupati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336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b.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Pengarah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>
                          <a:solidFill>
                            <a:schemeClr val="tx1"/>
                          </a:solidFill>
                          <a:effectLst/>
                        </a:rPr>
                        <a:t>Sekretaris Daerah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303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c.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Ketua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Inspektur Kabupaten Wonogiri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336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d.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Wakil Ketua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Asisten Administrasi Umum Setda Kabupaten Wonogiri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336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e.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Sekretaris 1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Sekretaris Inspektorat Kabupaten Wonogiri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672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f.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Sekretatris 2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Inspektur Pembantu Bidang Administrasi dan Aparatur Pemerintahan Inspektorat Kabupaten Wonogiri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3073"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900" b="0" dirty="0">
                          <a:solidFill>
                            <a:schemeClr val="tx1"/>
                          </a:solidFill>
                          <a:effectLst/>
                        </a:rPr>
                        <a:t>g.</a:t>
                      </a:r>
                      <a:endParaRPr lang="id-ID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Anggota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635" indent="-635" algn="just"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Inspektur Pembantu, Auditor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 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2UPD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 pada Inspe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torat Kabupaten Wonogiri, Kepala Bagian Hukum Setda Kabupaten Wonogiri, Kepala Bidang 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PA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 Pada Badan Kepegawaian Daerah Kabupaten Wonogiri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5" marR="29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2126</TotalTime>
  <Words>1322</Words>
  <Application>Microsoft Office PowerPoint</Application>
  <PresentationFormat>On-screen Show (4:3)</PresentationFormat>
  <Paragraphs>240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MS Gothic</vt:lpstr>
      <vt:lpstr>Aharoni</vt:lpstr>
      <vt:lpstr>Arial</vt:lpstr>
      <vt:lpstr>Berlin Sans FB Demi</vt:lpstr>
      <vt:lpstr>Bookman Old Style</vt:lpstr>
      <vt:lpstr>Calibri</vt:lpstr>
      <vt:lpstr>Comic Sans MS</vt:lpstr>
      <vt:lpstr>Montserrat</vt:lpstr>
      <vt:lpstr>Rockwell</vt:lpstr>
      <vt:lpstr>Rockwell Condensed</vt:lpstr>
      <vt:lpstr>Segoe UI Semilight</vt:lpstr>
      <vt:lpstr>Tahoma</vt:lpstr>
      <vt:lpstr>Times New Roman</vt:lpstr>
      <vt:lpstr>Wingdings</vt:lpstr>
      <vt:lpstr>Wood Type</vt:lpstr>
      <vt:lpstr>PowerPoint Presentation</vt:lpstr>
      <vt:lpstr>LANDASAN HUKUM</vt:lpstr>
      <vt:lpstr>PowerPoint Presentation</vt:lpstr>
      <vt:lpstr>DELIK PIDANA KORUPSI (UU No. 31 Th 1999 jo UU No. 20 Th 2001) </vt:lpstr>
      <vt:lpstr>PowerPoint Presentation</vt:lpstr>
      <vt:lpstr>GRATIFIKASI DILARANG APABILA:</vt:lpstr>
      <vt:lpstr>PowerPoint Presentation</vt:lpstr>
      <vt:lpstr>PowerPoint Presentation</vt:lpstr>
      <vt:lpstr>KEBIJAKAN PENGENDALIAN GRATIFIKASI</vt:lpstr>
      <vt:lpstr>TUGAS/KEWENANGAN UPG</vt:lpstr>
      <vt:lpstr>FUNGSI PENDUKUNG UPG pasal 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TATA CARA PELAPORAN GRATIFIKASI </vt:lpstr>
      <vt:lpstr>PowerPoint Presentation</vt:lpstr>
      <vt:lpstr>TINDAK LANJUT PELAPORAN GRATIFIKASI</vt:lpstr>
      <vt:lpstr>TINDAK LANJUT PELAPORAN GRATIFIKASI</vt:lpstr>
      <vt:lpstr>PENGAWASAN</vt:lpstr>
      <vt:lpstr>PENGAWASAN  </vt:lpstr>
      <vt:lpstr>PowerPoint Presentation</vt:lpstr>
      <vt:lpstr>PowerPoint Presentation</vt:lpstr>
      <vt:lpstr>Terima kasih ........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Gratifikasi</dc:title>
  <dc:creator>pemda</dc:creator>
  <cp:lastModifiedBy>LENOVO</cp:lastModifiedBy>
  <cp:revision>274</cp:revision>
  <dcterms:created xsi:type="dcterms:W3CDTF">2013-12-19T13:29:01Z</dcterms:created>
  <dcterms:modified xsi:type="dcterms:W3CDTF">2022-10-27T00:11:58Z</dcterms:modified>
</cp:coreProperties>
</file>